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4" r:id="rId2"/>
    <p:sldId id="285" r:id="rId3"/>
    <p:sldId id="286" r:id="rId4"/>
    <p:sldId id="287" r:id="rId5"/>
    <p:sldId id="259" r:id="rId6"/>
    <p:sldId id="260" r:id="rId7"/>
    <p:sldId id="288" r:id="rId8"/>
    <p:sldId id="262" r:id="rId9"/>
    <p:sldId id="289" r:id="rId10"/>
    <p:sldId id="264" r:id="rId11"/>
    <p:sldId id="290" r:id="rId12"/>
    <p:sldId id="266" r:id="rId13"/>
    <p:sldId id="291" r:id="rId14"/>
    <p:sldId id="268" r:id="rId15"/>
    <p:sldId id="292" r:id="rId16"/>
    <p:sldId id="293" r:id="rId17"/>
    <p:sldId id="294" r:id="rId18"/>
    <p:sldId id="272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22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3F1DE-ED8E-424E-BFDB-6BFDC8216B03}" type="datetimeFigureOut">
              <a:rPr lang="nb-NO" smtClean="0"/>
              <a:t>02.01.2018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D4C08-74C8-AA44-9FA5-5B86795C384C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914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CAE13-771B-9C4A-9AA1-4056DE327AB9}" type="datetimeFigureOut">
              <a:rPr lang="nb-NO" smtClean="0"/>
              <a:t>02.01.2018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8B1F-9314-CB48-B00F-2FF687E39422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98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7984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3408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5675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6057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492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1720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9238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7722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8180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3800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920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0542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17445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81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4065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43595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43664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1857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38741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0158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9149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8992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39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8548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5908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7924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033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8B1F-9314-CB48-B00F-2FF687E39422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840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36EF-5FB6-824B-9424-E508D35F7383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5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C408-754F-B147-9D55-37D99C0047B3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582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B839-CA3C-E045-A14E-C86ADB9BBE86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736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BB0-359C-0B4B-8970-657765C3D351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886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F1B9-5F9A-C74E-A16D-08A8A75B38A4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282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400A-E74F-AF42-B480-72BD18AAAAAC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848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E6F9-5CA7-724F-9FEE-E533F54769A2}" type="datetime1">
              <a:rPr lang="nb-NO" smtClean="0"/>
              <a:t>02.01.2018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08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080E-AC83-C445-B2FA-983E781A650A}" type="datetime1">
              <a:rPr lang="nb-NO" smtClean="0"/>
              <a:t>02.01.2018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462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92D-978F-CF4B-B55D-5CDCE43A3CEA}" type="datetime1">
              <a:rPr lang="nb-NO" smtClean="0"/>
              <a:t>02.01.2018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174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F6-9078-C040-89B1-CAEC0C77D974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995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A1A9-1666-194C-9DEF-C04623CC66E1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912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626F-0459-ED45-B023-213A160194A4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Referance Group for Lesbian and Gay Health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8FE8-4EB6-EC44-A781-CD68FEBA0589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4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ora.uib.no/handle/1956/755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gif"/><Relationship Id="rId4" Type="http://schemas.openxmlformats.org/officeDocument/2006/relationships/hyperlink" Target="https://bora.uib.no/handle/1956/930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23475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Structured Small Group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Work </a:t>
            </a:r>
            <a:r>
              <a:rPr lang="en-US" sz="4000" b="1" dirty="0"/>
              <a:t>in Primary </a:t>
            </a:r>
            <a:r>
              <a:rPr lang="en-US" sz="4000" b="1" dirty="0" smtClean="0"/>
              <a:t>Care on…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67740" y="25603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b-NO" sz="4000" b="1" i="1" dirty="0" smtClean="0">
                <a:solidFill>
                  <a:srgbClr val="FF0000"/>
                </a:solidFill>
              </a:rPr>
              <a:t>General </a:t>
            </a:r>
            <a:r>
              <a:rPr lang="nb-NO" sz="4000" b="1" i="1" dirty="0" smtClean="0">
                <a:solidFill>
                  <a:srgbClr val="FF0000"/>
                </a:solidFill>
              </a:rPr>
              <a:t>Practitioners </a:t>
            </a:r>
            <a:r>
              <a:rPr lang="nb-NO" sz="4000" b="1" i="1" dirty="0" smtClean="0">
                <a:solidFill>
                  <a:srgbClr val="FF0000"/>
                </a:solidFill>
              </a:rPr>
              <a:t>meeting lesbian, </a:t>
            </a:r>
            <a:r>
              <a:rPr lang="nb-NO" sz="4000" b="1" i="1" dirty="0" smtClean="0">
                <a:solidFill>
                  <a:srgbClr val="FF0000"/>
                </a:solidFill>
              </a:rPr>
              <a:t>bisexual &amp; gay patients</a:t>
            </a:r>
            <a:endParaRPr lang="nb-NO" sz="40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591898" y="6356350"/>
            <a:ext cx="3706414" cy="365125"/>
          </a:xfrm>
        </p:spPr>
        <p:txBody>
          <a:bodyPr/>
          <a:lstStyle/>
          <a:p>
            <a:r>
              <a:rPr lang="nb-NO" dirty="0" smtClean="0"/>
              <a:t>Reference </a:t>
            </a:r>
            <a:r>
              <a:rPr lang="nb-NO" dirty="0" smtClean="0"/>
              <a:t>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233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 smtClean="0"/>
              <a:t>#2 </a:t>
            </a:r>
            <a:r>
              <a:rPr lang="nb-NO" sz="4000" b="1" dirty="0" smtClean="0"/>
              <a:t>Discussion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What do you think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What do the resource persons in your group have to say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 5 </a:t>
            </a:r>
            <a:r>
              <a:rPr lang="nb-NO" dirty="0" err="1" smtClean="0"/>
              <a:t>minutes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666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 smtClean="0"/>
              <a:t>#3 Sexually </a:t>
            </a:r>
            <a:r>
              <a:rPr lang="nb-NO" b="1" dirty="0" smtClean="0"/>
              <a:t>Transmitted 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Infections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22793"/>
            <a:ext cx="8229600" cy="3478847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Eva (30) is a </a:t>
            </a:r>
            <a:r>
              <a:rPr lang="nb-NO" dirty="0" err="1" smtClean="0"/>
              <a:t>lesbian</a:t>
            </a:r>
            <a:r>
              <a:rPr lang="nb-NO" dirty="0" smtClean="0"/>
              <a:t> and has </a:t>
            </a:r>
            <a:r>
              <a:rPr lang="nb-NO" dirty="0" err="1" smtClean="0"/>
              <a:t>heard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she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be </a:t>
            </a:r>
            <a:r>
              <a:rPr lang="nb-NO" dirty="0" err="1" smtClean="0"/>
              <a:t>regularly</a:t>
            </a:r>
            <a:r>
              <a:rPr lang="nb-NO" dirty="0" smtClean="0"/>
              <a:t> </a:t>
            </a:r>
            <a:r>
              <a:rPr lang="nb-NO" dirty="0" err="1" smtClean="0"/>
              <a:t>checked</a:t>
            </a:r>
            <a:r>
              <a:rPr lang="nb-NO" dirty="0" smtClean="0"/>
              <a:t> for </a:t>
            </a:r>
            <a:r>
              <a:rPr lang="nb-NO" dirty="0" err="1" smtClean="0"/>
              <a:t>sexually</a:t>
            </a:r>
            <a:r>
              <a:rPr lang="nb-NO" dirty="0" smtClean="0"/>
              <a:t> </a:t>
            </a:r>
            <a:r>
              <a:rPr lang="nb-NO" dirty="0" err="1" smtClean="0"/>
              <a:t>transmitted</a:t>
            </a:r>
            <a:r>
              <a:rPr lang="nb-NO" dirty="0" smtClean="0"/>
              <a:t> </a:t>
            </a:r>
            <a:r>
              <a:rPr lang="nb-NO" dirty="0" err="1" smtClean="0"/>
              <a:t>infections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What more do you need to know about, </a:t>
            </a:r>
            <a:r>
              <a:rPr lang="nb-NO" i="1" dirty="0" smtClean="0"/>
              <a:t/>
            </a:r>
            <a:br>
              <a:rPr lang="nb-NO" i="1" dirty="0" smtClean="0"/>
            </a:br>
            <a:r>
              <a:rPr lang="nb-NO" i="1" dirty="0" smtClean="0"/>
              <a:t>and </a:t>
            </a:r>
            <a:r>
              <a:rPr lang="nb-NO" i="1" dirty="0" smtClean="0"/>
              <a:t>what advice would you give her?</a:t>
            </a:r>
          </a:p>
          <a:p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734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What do you think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What do the resource persons in your group have to say?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5 </a:t>
            </a:r>
            <a:r>
              <a:rPr lang="nb-NO" dirty="0" err="1" smtClean="0"/>
              <a:t>minutes</a:t>
            </a:r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sp>
        <p:nvSpPr>
          <p:cNvPr id="2" name="Rektangel 1"/>
          <p:cNvSpPr/>
          <p:nvPr/>
        </p:nvSpPr>
        <p:spPr>
          <a:xfrm>
            <a:off x="457200" y="419725"/>
            <a:ext cx="30492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4000" b="1" dirty="0" smtClean="0"/>
              <a:t>#3 </a:t>
            </a:r>
            <a:r>
              <a:rPr lang="nb-NO" sz="4000" b="1" dirty="0"/>
              <a:t>Discussion</a:t>
            </a:r>
            <a:endParaRPr lang="en-GB" sz="4000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25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b-NO" sz="4000" b="1" dirty="0" smtClean="0"/>
              <a:t>#4 Health </a:t>
            </a:r>
            <a:r>
              <a:rPr lang="nb-NO" sz="4000" b="1" dirty="0" smtClean="0"/>
              <a:t>Habits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11681"/>
            <a:ext cx="8229600" cy="393192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Ole (55) is a </a:t>
            </a:r>
            <a:r>
              <a:rPr lang="nb-NO" dirty="0" smtClean="0"/>
              <a:t>married </a:t>
            </a:r>
            <a:r>
              <a:rPr lang="nb-NO" dirty="0" smtClean="0"/>
              <a:t>mechanic and constantly sick with various minor ailments.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wonder</a:t>
            </a:r>
            <a:r>
              <a:rPr lang="nb-NO" dirty="0" smtClean="0"/>
              <a:t>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he</a:t>
            </a:r>
            <a:r>
              <a:rPr lang="nb-NO" dirty="0" smtClean="0"/>
              <a:t> </a:t>
            </a:r>
            <a:r>
              <a:rPr lang="nb-NO" dirty="0" err="1" smtClean="0"/>
              <a:t>might</a:t>
            </a:r>
            <a:r>
              <a:rPr lang="nb-NO" dirty="0" smtClean="0"/>
              <a:t> drink a </a:t>
            </a:r>
            <a:r>
              <a:rPr lang="nb-NO" dirty="0" err="1" smtClean="0"/>
              <a:t>little</a:t>
            </a:r>
            <a:r>
              <a:rPr lang="nb-NO" dirty="0" smtClean="0"/>
              <a:t> </a:t>
            </a:r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much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he</a:t>
            </a:r>
            <a:r>
              <a:rPr lang="nb-NO" dirty="0" smtClean="0"/>
              <a:t> is </a:t>
            </a:r>
            <a:r>
              <a:rPr lang="nb-NO" dirty="0" err="1" smtClean="0"/>
              <a:t>reserved</a:t>
            </a:r>
            <a:r>
              <a:rPr lang="nb-NO" dirty="0" smtClean="0"/>
              <a:t> and </a:t>
            </a:r>
            <a:r>
              <a:rPr lang="nb-NO" dirty="0" err="1" smtClean="0"/>
              <a:t>does</a:t>
            </a:r>
            <a:r>
              <a:rPr lang="nb-NO" dirty="0" smtClean="0"/>
              <a:t> not </a:t>
            </a:r>
            <a:r>
              <a:rPr lang="nb-NO" dirty="0" err="1" smtClean="0"/>
              <a:t>say</a:t>
            </a:r>
            <a:r>
              <a:rPr lang="nb-NO" dirty="0" smtClean="0"/>
              <a:t> </a:t>
            </a:r>
            <a:r>
              <a:rPr lang="nb-NO" dirty="0" err="1" smtClean="0"/>
              <a:t>much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himself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How </a:t>
            </a:r>
            <a:r>
              <a:rPr lang="nb-NO" i="1" dirty="0" err="1" smtClean="0"/>
              <a:t>can</a:t>
            </a:r>
            <a:r>
              <a:rPr lang="nb-NO" i="1" dirty="0" smtClean="0"/>
              <a:t> </a:t>
            </a:r>
            <a:r>
              <a:rPr lang="nb-NO" i="1" dirty="0" err="1" smtClean="0"/>
              <a:t>you</a:t>
            </a:r>
            <a:r>
              <a:rPr lang="nb-NO" i="1" dirty="0" smtClean="0"/>
              <a:t> </a:t>
            </a:r>
            <a:r>
              <a:rPr lang="nb-NO" i="1" dirty="0" err="1" smtClean="0"/>
              <a:t>open</a:t>
            </a:r>
            <a:r>
              <a:rPr lang="nb-NO" i="1" dirty="0" smtClean="0"/>
              <a:t> a </a:t>
            </a:r>
            <a:r>
              <a:rPr lang="nb-NO" i="1" dirty="0" err="1" smtClean="0"/>
              <a:t>conversation</a:t>
            </a:r>
            <a:r>
              <a:rPr lang="nb-NO" i="1" dirty="0" smtClean="0"/>
              <a:t> </a:t>
            </a:r>
            <a:r>
              <a:rPr lang="nb-NO" i="1" dirty="0" err="1" smtClean="0"/>
              <a:t>about</a:t>
            </a:r>
            <a:r>
              <a:rPr lang="nb-NO" i="1" dirty="0" smtClean="0"/>
              <a:t> </a:t>
            </a:r>
            <a:r>
              <a:rPr lang="nb-NO" i="1" dirty="0" err="1" smtClean="0"/>
              <a:t>Ole’s</a:t>
            </a:r>
            <a:r>
              <a:rPr lang="nb-NO" i="1" dirty="0" smtClean="0"/>
              <a:t> </a:t>
            </a:r>
            <a:r>
              <a:rPr lang="nb-NO" i="1" dirty="0" err="1" smtClean="0"/>
              <a:t>drinking</a:t>
            </a:r>
            <a:r>
              <a:rPr lang="nb-NO" i="1" dirty="0" smtClean="0"/>
              <a:t> </a:t>
            </a:r>
            <a:r>
              <a:rPr lang="nb-NO" i="1" dirty="0" err="1" smtClean="0"/>
              <a:t>habits</a:t>
            </a:r>
            <a:r>
              <a:rPr lang="nb-NO" i="1" dirty="0" smtClean="0"/>
              <a:t> and his </a:t>
            </a:r>
            <a:r>
              <a:rPr lang="nb-NO" i="1" dirty="0" err="1" smtClean="0"/>
              <a:t>social</a:t>
            </a:r>
            <a:r>
              <a:rPr lang="nb-NO" i="1" dirty="0" smtClean="0"/>
              <a:t> </a:t>
            </a:r>
            <a:r>
              <a:rPr lang="nb-NO" i="1" dirty="0" err="1" smtClean="0"/>
              <a:t>networks</a:t>
            </a:r>
            <a:r>
              <a:rPr lang="nb-NO" i="1" dirty="0" smtClean="0"/>
              <a:t>?</a:t>
            </a:r>
          </a:p>
          <a:p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036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What do you mean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What do the resource persons in your group have to say?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5 </a:t>
            </a:r>
            <a:r>
              <a:rPr lang="nb-NO" dirty="0" err="1" smtClean="0"/>
              <a:t>minutes</a:t>
            </a:r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/>
          <p:cNvSpPr/>
          <p:nvPr/>
        </p:nvSpPr>
        <p:spPr>
          <a:xfrm>
            <a:off x="515344" y="623054"/>
            <a:ext cx="30492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4000" b="1" dirty="0" smtClean="0"/>
              <a:t>#4 </a:t>
            </a:r>
            <a:r>
              <a:rPr lang="nb-NO" sz="4000" b="1" dirty="0"/>
              <a:t>Discussion</a:t>
            </a:r>
            <a:endParaRPr lang="en-GB" sz="4000" dirty="0"/>
          </a:p>
        </p:txBody>
      </p:sp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800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63277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 smtClean="0"/>
              <a:t>Summary </a:t>
            </a:r>
            <a:r>
              <a:rPr lang="nb-NO" b="1" dirty="0" smtClean="0"/>
              <a:t>of several 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research </a:t>
            </a:r>
            <a:r>
              <a:rPr lang="nb-NO" b="1" dirty="0" smtClean="0"/>
              <a:t>results</a:t>
            </a:r>
            <a:br>
              <a:rPr lang="nb-NO" b="1" dirty="0" smtClean="0"/>
            </a:b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04378"/>
            <a:ext cx="8229600" cy="4525963"/>
          </a:xfrm>
        </p:spPr>
        <p:txBody>
          <a:bodyPr/>
          <a:lstStyle/>
          <a:p>
            <a:r>
              <a:rPr lang="nb-NO" dirty="0" smtClean="0"/>
              <a:t>You can go quite quickly through </a:t>
            </a:r>
            <a:r>
              <a:rPr lang="nb-NO" dirty="0" smtClean="0"/>
              <a:t>these.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Stop, </a:t>
            </a:r>
            <a:r>
              <a:rPr lang="nb-NO" dirty="0" smtClean="0"/>
              <a:t>if you find info that supplements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your </a:t>
            </a:r>
            <a:r>
              <a:rPr lang="nb-NO" dirty="0" smtClean="0"/>
              <a:t>discussions of the case </a:t>
            </a:r>
            <a:r>
              <a:rPr lang="nb-NO" dirty="0" smtClean="0"/>
              <a:t>reports.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788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b-NO" sz="3600" b="1" dirty="0" smtClean="0"/>
              <a:t>Health and illness in </a:t>
            </a:r>
            <a:r>
              <a:rPr lang="nb-NO" sz="3600" b="1" dirty="0" smtClean="0"/>
              <a:t>LGB-persons </a:t>
            </a:r>
            <a:r>
              <a:rPr lang="nb-NO" sz="3600" b="1" dirty="0" smtClean="0"/>
              <a:t>compared </a:t>
            </a:r>
            <a:r>
              <a:rPr lang="nb-NO" sz="3600" b="1" dirty="0" smtClean="0"/>
              <a:t>to heterosexuals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0" y="1927860"/>
            <a:ext cx="7780020" cy="4525963"/>
          </a:xfrm>
        </p:spPr>
        <p:txBody>
          <a:bodyPr>
            <a:normAutofit fontScale="85000" lnSpcReduction="20000"/>
          </a:bodyPr>
          <a:lstStyle/>
          <a:p>
            <a:pPr lvl="1">
              <a:buFont typeface="Arial"/>
              <a:buChar char="•"/>
            </a:pPr>
            <a:r>
              <a:rPr lang="nb-NO" dirty="0" smtClean="0"/>
              <a:t>Little </a:t>
            </a:r>
            <a:r>
              <a:rPr lang="nb-NO" dirty="0" err="1" smtClean="0"/>
              <a:t>difference</a:t>
            </a:r>
            <a:r>
              <a:rPr lang="nb-NO" dirty="0" smtClean="0"/>
              <a:t> in </a:t>
            </a:r>
            <a:r>
              <a:rPr lang="nb-NO" dirty="0" err="1" smtClean="0"/>
              <a:t>self-rated</a:t>
            </a:r>
            <a:r>
              <a:rPr lang="nb-NO" dirty="0" smtClean="0"/>
              <a:t> </a:t>
            </a:r>
            <a:r>
              <a:rPr lang="nb-NO" dirty="0" err="1" smtClean="0"/>
              <a:t>health</a:t>
            </a:r>
            <a:r>
              <a:rPr lang="nb-NO" dirty="0" smtClean="0"/>
              <a:t>, </a:t>
            </a:r>
            <a:r>
              <a:rPr lang="nb-NO" dirty="0" err="1" smtClean="0"/>
              <a:t>chronic</a:t>
            </a:r>
            <a:r>
              <a:rPr lang="nb-NO" dirty="0" smtClean="0"/>
              <a:t> </a:t>
            </a:r>
            <a:r>
              <a:rPr lang="nb-NO" dirty="0" err="1" smtClean="0"/>
              <a:t>illness</a:t>
            </a:r>
            <a:r>
              <a:rPr lang="nb-NO" dirty="0" smtClean="0"/>
              <a:t>, and </a:t>
            </a:r>
            <a:r>
              <a:rPr lang="nb-NO" dirty="0" err="1" smtClean="0"/>
              <a:t>physical</a:t>
            </a:r>
            <a:r>
              <a:rPr lang="nb-NO" dirty="0" smtClean="0"/>
              <a:t> </a:t>
            </a:r>
            <a:r>
              <a:rPr lang="nb-NO" dirty="0" err="1" smtClean="0"/>
              <a:t>disability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worse</a:t>
            </a:r>
            <a:r>
              <a:rPr lang="nb-NO" dirty="0" smtClean="0"/>
              <a:t> </a:t>
            </a:r>
            <a:r>
              <a:rPr lang="nb-NO" dirty="0" err="1" smtClean="0"/>
              <a:t>among</a:t>
            </a:r>
            <a:r>
              <a:rPr lang="nb-NO" dirty="0" smtClean="0"/>
              <a:t> </a:t>
            </a:r>
            <a:r>
              <a:rPr lang="nb-NO" dirty="0" err="1" smtClean="0"/>
              <a:t>bisexual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endParaRPr lang="nb-NO" dirty="0" smtClean="0"/>
          </a:p>
          <a:p>
            <a:pPr lvl="1">
              <a:buFont typeface="Arial"/>
              <a:buChar char="•"/>
            </a:pPr>
            <a:r>
              <a:rPr lang="nb-NO" dirty="0" err="1" smtClean="0"/>
              <a:t>Good</a:t>
            </a:r>
            <a:r>
              <a:rPr lang="nb-NO" dirty="0" smtClean="0"/>
              <a:t> mental </a:t>
            </a:r>
            <a:r>
              <a:rPr lang="nb-NO" dirty="0" err="1" smtClean="0"/>
              <a:t>health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majority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more mental </a:t>
            </a:r>
            <a:r>
              <a:rPr lang="nb-NO" dirty="0" err="1" smtClean="0"/>
              <a:t>disorders</a:t>
            </a:r>
            <a:r>
              <a:rPr lang="nb-NO" dirty="0" smtClean="0"/>
              <a:t> </a:t>
            </a:r>
            <a:r>
              <a:rPr lang="nb-NO" dirty="0" err="1" smtClean="0"/>
              <a:t>including</a:t>
            </a:r>
            <a:r>
              <a:rPr lang="nb-NO" dirty="0" smtClean="0"/>
              <a:t> </a:t>
            </a:r>
            <a:r>
              <a:rPr lang="nb-NO" dirty="0" err="1" smtClean="0"/>
              <a:t>suicide</a:t>
            </a:r>
            <a:r>
              <a:rPr lang="nb-NO" dirty="0" smtClean="0"/>
              <a:t> in LGB-</a:t>
            </a:r>
            <a:r>
              <a:rPr lang="nb-NO" dirty="0" err="1" smtClean="0"/>
              <a:t>groups</a:t>
            </a:r>
            <a:r>
              <a:rPr lang="nb-NO" dirty="0" smtClean="0"/>
              <a:t>, </a:t>
            </a:r>
            <a:r>
              <a:rPr lang="nb-NO" dirty="0" err="1" smtClean="0"/>
              <a:t>mostly</a:t>
            </a:r>
            <a:r>
              <a:rPr lang="nb-NO" dirty="0" smtClean="0"/>
              <a:t> </a:t>
            </a:r>
            <a:r>
              <a:rPr lang="nb-NO" dirty="0" err="1" smtClean="0"/>
              <a:t>among</a:t>
            </a:r>
            <a:r>
              <a:rPr lang="nb-NO" dirty="0" smtClean="0"/>
              <a:t> </a:t>
            </a:r>
            <a:r>
              <a:rPr lang="nb-NO" dirty="0" err="1" smtClean="0"/>
              <a:t>bisexual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endParaRPr lang="nb-NO" dirty="0" smtClean="0"/>
          </a:p>
          <a:p>
            <a:pPr lvl="1">
              <a:buFont typeface="Arial"/>
              <a:buChar char="•"/>
            </a:pPr>
            <a:r>
              <a:rPr lang="nb-NO" dirty="0" err="1" smtClean="0"/>
              <a:t>Sexually</a:t>
            </a:r>
            <a:r>
              <a:rPr lang="nb-NO" dirty="0" smtClean="0"/>
              <a:t> </a:t>
            </a:r>
            <a:r>
              <a:rPr lang="nb-NO" dirty="0" err="1" smtClean="0"/>
              <a:t>transmitted</a:t>
            </a:r>
            <a:r>
              <a:rPr lang="nb-NO" dirty="0" smtClean="0"/>
              <a:t> </a:t>
            </a:r>
            <a:r>
              <a:rPr lang="nb-NO" dirty="0" err="1" smtClean="0"/>
              <a:t>illness</a:t>
            </a:r>
            <a:r>
              <a:rPr lang="nb-NO" dirty="0" smtClean="0"/>
              <a:t>: </a:t>
            </a:r>
            <a:r>
              <a:rPr lang="nb-NO" dirty="0" err="1" smtClean="0"/>
              <a:t>highest</a:t>
            </a:r>
            <a:r>
              <a:rPr lang="nb-NO" dirty="0" smtClean="0"/>
              <a:t> </a:t>
            </a:r>
            <a:r>
              <a:rPr lang="nb-NO" dirty="0" err="1" smtClean="0"/>
              <a:t>among</a:t>
            </a:r>
            <a:r>
              <a:rPr lang="nb-NO" dirty="0" smtClean="0"/>
              <a:t> </a:t>
            </a:r>
            <a:r>
              <a:rPr lang="nb-NO" dirty="0" err="1" smtClean="0"/>
              <a:t>gays</a:t>
            </a:r>
            <a:r>
              <a:rPr lang="nb-NO" dirty="0" smtClean="0"/>
              <a:t> and </a:t>
            </a:r>
            <a:r>
              <a:rPr lang="nb-NO" dirty="0" err="1" smtClean="0"/>
              <a:t>bisexual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r>
              <a:rPr lang="nb-NO" dirty="0" smtClean="0"/>
              <a:t>, </a:t>
            </a:r>
            <a:r>
              <a:rPr lang="nb-NO" dirty="0" err="1" smtClean="0"/>
              <a:t>very</a:t>
            </a:r>
            <a:r>
              <a:rPr lang="nb-NO" dirty="0" smtClean="0"/>
              <a:t> </a:t>
            </a:r>
            <a:r>
              <a:rPr lang="nb-NO" dirty="0" err="1" smtClean="0"/>
              <a:t>low</a:t>
            </a:r>
            <a:r>
              <a:rPr lang="nb-NO" dirty="0" smtClean="0"/>
              <a:t> </a:t>
            </a:r>
            <a:r>
              <a:rPr lang="nb-NO" dirty="0" err="1" smtClean="0"/>
              <a:t>incidence</a:t>
            </a:r>
            <a:r>
              <a:rPr lang="nb-NO" dirty="0" smtClean="0"/>
              <a:t> </a:t>
            </a:r>
            <a:r>
              <a:rPr lang="nb-NO" dirty="0" err="1" smtClean="0"/>
              <a:t>among</a:t>
            </a:r>
            <a:r>
              <a:rPr lang="nb-NO" dirty="0" smtClean="0"/>
              <a:t> </a:t>
            </a:r>
            <a:r>
              <a:rPr lang="nb-NO" dirty="0" err="1" smtClean="0"/>
              <a:t>lesbians</a:t>
            </a:r>
            <a:endParaRPr lang="nb-NO" dirty="0" smtClean="0"/>
          </a:p>
          <a:p>
            <a:pPr lvl="1">
              <a:buFont typeface="Arial"/>
              <a:buChar char="•"/>
            </a:pPr>
            <a:r>
              <a:rPr lang="nb-NO" dirty="0" err="1" smtClean="0"/>
              <a:t>Low</a:t>
            </a:r>
            <a:r>
              <a:rPr lang="nb-NO" dirty="0" smtClean="0"/>
              <a:t> </a:t>
            </a:r>
            <a:r>
              <a:rPr lang="nb-NO" dirty="0" err="1" smtClean="0"/>
              <a:t>participation</a:t>
            </a:r>
            <a:r>
              <a:rPr lang="nb-NO" dirty="0" smtClean="0"/>
              <a:t> </a:t>
            </a:r>
            <a:r>
              <a:rPr lang="nb-NO" dirty="0" err="1" smtClean="0"/>
              <a:t>among</a:t>
            </a:r>
            <a:r>
              <a:rPr lang="nb-NO" dirty="0" smtClean="0"/>
              <a:t> </a:t>
            </a:r>
            <a:r>
              <a:rPr lang="nb-NO" dirty="0" err="1" smtClean="0"/>
              <a:t>lesbians</a:t>
            </a:r>
            <a:r>
              <a:rPr lang="nb-NO" dirty="0" smtClean="0"/>
              <a:t> in </a:t>
            </a:r>
            <a:r>
              <a:rPr lang="nb-NO" dirty="0" err="1" smtClean="0"/>
              <a:t>recommended</a:t>
            </a:r>
            <a:r>
              <a:rPr lang="nb-NO" dirty="0" smtClean="0"/>
              <a:t> screening </a:t>
            </a:r>
            <a:r>
              <a:rPr lang="nb-NO" dirty="0" err="1" smtClean="0"/>
              <a:t>examinations</a:t>
            </a:r>
            <a:r>
              <a:rPr lang="nb-NO" dirty="0" smtClean="0"/>
              <a:t> for cancer</a:t>
            </a:r>
          </a:p>
          <a:p>
            <a:pPr lvl="1">
              <a:buFont typeface="Arial"/>
              <a:buChar char="•"/>
            </a:pPr>
            <a:r>
              <a:rPr lang="nb-NO" dirty="0" err="1" smtClean="0"/>
              <a:t>Physical</a:t>
            </a:r>
            <a:r>
              <a:rPr lang="nb-NO" dirty="0" smtClean="0"/>
              <a:t> </a:t>
            </a:r>
            <a:r>
              <a:rPr lang="nb-NO" dirty="0" err="1" smtClean="0"/>
              <a:t>activity</a:t>
            </a:r>
            <a:r>
              <a:rPr lang="nb-NO" dirty="0" smtClean="0"/>
              <a:t>: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 smtClean="0"/>
              <a:t>difference</a:t>
            </a:r>
            <a:endParaRPr lang="nb-NO" dirty="0" smtClean="0"/>
          </a:p>
          <a:p>
            <a:pPr lvl="1">
              <a:buFont typeface="Arial"/>
              <a:buChar char="•"/>
            </a:pPr>
            <a:r>
              <a:rPr lang="nb-NO" dirty="0" err="1" smtClean="0"/>
              <a:t>Weekly</a:t>
            </a:r>
            <a:r>
              <a:rPr lang="nb-NO" dirty="0" smtClean="0"/>
              <a:t> Smoking: </a:t>
            </a:r>
            <a:r>
              <a:rPr lang="nb-NO" dirty="0" err="1" smtClean="0"/>
              <a:t>higher</a:t>
            </a:r>
            <a:r>
              <a:rPr lang="nb-NO" dirty="0" smtClean="0"/>
              <a:t> </a:t>
            </a:r>
            <a:r>
              <a:rPr lang="nb-NO" dirty="0" err="1" smtClean="0"/>
              <a:t>among</a:t>
            </a:r>
            <a:r>
              <a:rPr lang="nb-NO" dirty="0" smtClean="0"/>
              <a:t> </a:t>
            </a:r>
            <a:r>
              <a:rPr lang="nb-NO" dirty="0" err="1" smtClean="0"/>
              <a:t>bisexual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endParaRPr lang="nb-NO" dirty="0" smtClean="0"/>
          </a:p>
          <a:p>
            <a:pPr lvl="1">
              <a:buFont typeface="Arial"/>
              <a:buChar char="•"/>
            </a:pPr>
            <a:r>
              <a:rPr lang="nb-NO" dirty="0" err="1" smtClean="0"/>
              <a:t>Few</a:t>
            </a:r>
            <a:r>
              <a:rPr lang="nb-NO" dirty="0" smtClean="0"/>
              <a:t> LGB-persons have </a:t>
            </a:r>
            <a:r>
              <a:rPr lang="nb-NO" dirty="0" err="1" smtClean="0"/>
              <a:t>harmful</a:t>
            </a:r>
            <a:r>
              <a:rPr lang="nb-NO" dirty="0" smtClean="0"/>
              <a:t> </a:t>
            </a:r>
            <a:r>
              <a:rPr lang="nb-NO" dirty="0" err="1" smtClean="0"/>
              <a:t>alcohol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, </a:t>
            </a:r>
            <a:r>
              <a:rPr lang="nb-NO" dirty="0" err="1" smtClean="0"/>
              <a:t>slightly</a:t>
            </a:r>
            <a:r>
              <a:rPr lang="nb-NO" dirty="0" smtClean="0"/>
              <a:t> </a:t>
            </a:r>
            <a:r>
              <a:rPr lang="nb-NO" dirty="0" err="1" smtClean="0"/>
              <a:t>higher</a:t>
            </a:r>
            <a:r>
              <a:rPr lang="nb-NO" dirty="0" smtClean="0"/>
              <a:t> </a:t>
            </a:r>
            <a:r>
              <a:rPr lang="nb-NO" dirty="0" err="1" smtClean="0"/>
              <a:t>among</a:t>
            </a:r>
            <a:r>
              <a:rPr lang="nb-NO" dirty="0" smtClean="0"/>
              <a:t> </a:t>
            </a:r>
            <a:r>
              <a:rPr lang="nb-NO" dirty="0" err="1" smtClean="0"/>
              <a:t>bisexual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7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17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6240" y="79581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b-NO" sz="4000" b="1" dirty="0" smtClean="0"/>
              <a:t>Social </a:t>
            </a:r>
            <a:r>
              <a:rPr lang="nb-NO" sz="4000" b="1" dirty="0" smtClean="0"/>
              <a:t>Network: Wellbeing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8140" y="1845627"/>
            <a:ext cx="8229600" cy="4525963"/>
          </a:xfrm>
        </p:spPr>
        <p:txBody>
          <a:bodyPr/>
          <a:lstStyle/>
          <a:p>
            <a:r>
              <a:rPr lang="nb-NO" dirty="0" smtClean="0"/>
              <a:t>Loneliness experienced by few, somewhat more often among bisexual men and women and gay </a:t>
            </a:r>
            <a:r>
              <a:rPr lang="nb-NO" dirty="0" smtClean="0"/>
              <a:t>men.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Satisfaction with life: Lower among bisexual men and women and gay men than among </a:t>
            </a:r>
            <a:r>
              <a:rPr lang="nb-NO" dirty="0" smtClean="0"/>
              <a:t>heterosexuals.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483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87042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b-NO" b="1" dirty="0" smtClean="0"/>
              <a:t>Workplace and </a:t>
            </a:r>
            <a:r>
              <a:rPr lang="nb-NO" b="1" dirty="0" smtClean="0"/>
              <a:t>studies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50098"/>
            <a:ext cx="8229600" cy="452596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Mostly good conditions for LGB-persons at </a:t>
            </a:r>
            <a:r>
              <a:rPr lang="nb-NO" sz="2800" dirty="0" smtClean="0"/>
              <a:t>work.</a:t>
            </a:r>
            <a:endParaRPr lang="nb-NO" sz="2800" dirty="0" smtClean="0"/>
          </a:p>
          <a:p>
            <a:r>
              <a:rPr lang="nb-NO" sz="2800" dirty="0" smtClean="0"/>
              <a:t>Perceived discrimination at workplace: </a:t>
            </a:r>
            <a:r>
              <a:rPr lang="nb-NO" sz="2800" dirty="0" smtClean="0"/>
              <a:t>&lt;10%.</a:t>
            </a:r>
            <a:endParaRPr lang="nb-NO" sz="2800" dirty="0" smtClean="0"/>
          </a:p>
          <a:p>
            <a:r>
              <a:rPr lang="nb-NO" sz="2800" dirty="0" smtClean="0"/>
              <a:t>Overheard negative comments about LGB-persons: </a:t>
            </a:r>
            <a:r>
              <a:rPr lang="nb-NO" sz="2800" dirty="0" smtClean="0"/>
              <a:t>Up </a:t>
            </a:r>
            <a:r>
              <a:rPr lang="nb-NO" sz="2800" dirty="0" smtClean="0"/>
              <a:t>to 40</a:t>
            </a:r>
            <a:r>
              <a:rPr lang="nb-NO" sz="2800" dirty="0" smtClean="0"/>
              <a:t>%.</a:t>
            </a:r>
            <a:endParaRPr lang="nb-NO" sz="2800" dirty="0" smtClean="0"/>
          </a:p>
          <a:p>
            <a:r>
              <a:rPr lang="nb-NO" sz="2800" dirty="0" smtClean="0"/>
              <a:t>Homosexual male students more harassed than others - from both students and </a:t>
            </a:r>
            <a:r>
              <a:rPr lang="nb-NO" sz="2800" dirty="0" smtClean="0"/>
              <a:t>teachers.</a:t>
            </a:r>
            <a:endParaRPr lang="nb-NO" sz="2800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111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921385"/>
            <a:ext cx="8229600" cy="1143000"/>
          </a:xfrm>
        </p:spPr>
        <p:txBody>
          <a:bodyPr/>
          <a:lstStyle/>
          <a:p>
            <a:pPr algn="l"/>
            <a:r>
              <a:rPr lang="nb-NO" b="1" dirty="0" err="1" smtClean="0"/>
              <a:t>Violence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39913"/>
            <a:ext cx="8229600" cy="35665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sz="5500" dirty="0" smtClean="0"/>
              <a:t>	</a:t>
            </a:r>
            <a:r>
              <a:rPr lang="nb-NO" sz="2800" dirty="0" smtClean="0"/>
              <a:t>Few </a:t>
            </a:r>
            <a:r>
              <a:rPr lang="nb-NO" sz="2800" dirty="0" smtClean="0"/>
              <a:t>have experienced </a:t>
            </a:r>
            <a:r>
              <a:rPr lang="nb-NO" sz="2800" dirty="0" smtClean="0">
                <a:solidFill>
                  <a:srgbClr val="000000"/>
                </a:solidFill>
              </a:rPr>
              <a:t>violence</a:t>
            </a:r>
            <a:r>
              <a:rPr lang="nb-NO" sz="2800" dirty="0" smtClean="0"/>
              <a:t> or threats of </a:t>
            </a:r>
            <a:r>
              <a:rPr lang="nb-NO" sz="2800" dirty="0" smtClean="0"/>
              <a:t>violence:</a:t>
            </a:r>
            <a:endParaRPr lang="nb-NO" sz="2800" dirty="0" smtClean="0"/>
          </a:p>
          <a:p>
            <a:pPr lvl="1"/>
            <a:r>
              <a:rPr lang="nb-NO" dirty="0" smtClean="0"/>
              <a:t>Highest among bisexual </a:t>
            </a:r>
            <a:r>
              <a:rPr lang="nb-NO" dirty="0" smtClean="0"/>
              <a:t>women</a:t>
            </a:r>
            <a:endParaRPr lang="nb-NO" dirty="0"/>
          </a:p>
          <a:p>
            <a:pPr lvl="1"/>
            <a:r>
              <a:rPr lang="nb-NO" dirty="0" smtClean="0"/>
              <a:t>No </a:t>
            </a:r>
            <a:r>
              <a:rPr lang="nb-NO" dirty="0" smtClean="0"/>
              <a:t>difference among </a:t>
            </a:r>
            <a:r>
              <a:rPr lang="nb-NO" dirty="0" smtClean="0"/>
              <a:t>men</a:t>
            </a:r>
            <a:br>
              <a:rPr lang="nb-NO" dirty="0" smtClean="0"/>
            </a:b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Very </a:t>
            </a:r>
            <a:r>
              <a:rPr lang="nb-NO" dirty="0" smtClean="0"/>
              <a:t>few are afraid that they will be met with </a:t>
            </a:r>
            <a:r>
              <a:rPr lang="nb-NO" dirty="0" smtClean="0"/>
              <a:t>violence:</a:t>
            </a:r>
            <a:endParaRPr lang="nb-NO" dirty="0" smtClean="0"/>
          </a:p>
          <a:p>
            <a:pPr lvl="1"/>
            <a:r>
              <a:rPr lang="nb-NO" dirty="0" err="1" smtClean="0"/>
              <a:t>Highest</a:t>
            </a:r>
            <a:r>
              <a:rPr lang="nb-NO" dirty="0" smtClean="0"/>
              <a:t> </a:t>
            </a:r>
            <a:r>
              <a:rPr lang="nb-NO" dirty="0" err="1" smtClean="0"/>
              <a:t>among</a:t>
            </a:r>
            <a:r>
              <a:rPr lang="nb-NO" dirty="0" smtClean="0"/>
              <a:t> </a:t>
            </a:r>
            <a:r>
              <a:rPr lang="nb-NO" dirty="0" err="1" smtClean="0"/>
              <a:t>bisexual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endParaRPr lang="nb-NO" dirty="0" smtClean="0"/>
          </a:p>
          <a:p>
            <a:pPr lvl="1">
              <a:buFont typeface="Arial"/>
              <a:buChar char="•"/>
            </a:pPr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</p:txBody>
      </p:sp>
      <p:sp>
        <p:nvSpPr>
          <p:cNvPr id="6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7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24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b="1" dirty="0" smtClean="0"/>
              <a:t>Program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 smtClean="0"/>
              <a:t>Sexual</a:t>
            </a:r>
            <a:r>
              <a:rPr lang="nb-NO" dirty="0" smtClean="0"/>
              <a:t> </a:t>
            </a:r>
            <a:r>
              <a:rPr lang="nb-NO" dirty="0" err="1" smtClean="0"/>
              <a:t>orientation</a:t>
            </a:r>
            <a:r>
              <a:rPr lang="nb-NO" dirty="0" smtClean="0"/>
              <a:t> – </a:t>
            </a:r>
            <a:r>
              <a:rPr lang="nb-NO" dirty="0" err="1" smtClean="0"/>
              <a:t>concepts</a:t>
            </a:r>
            <a:endParaRPr lang="nb-NO" dirty="0" smtClean="0"/>
          </a:p>
          <a:p>
            <a:r>
              <a:rPr lang="nb-NO" dirty="0" smtClean="0"/>
              <a:t>Four case reports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discussion</a:t>
            </a:r>
            <a:r>
              <a:rPr lang="nb-NO" dirty="0" smtClean="0"/>
              <a:t> and </a:t>
            </a:r>
            <a:r>
              <a:rPr lang="nb-NO" dirty="0" err="1" smtClean="0"/>
              <a:t>comments</a:t>
            </a:r>
            <a:endParaRPr lang="nb-NO" dirty="0" smtClean="0"/>
          </a:p>
          <a:p>
            <a:r>
              <a:rPr lang="nb-NO" dirty="0" err="1" smtClean="0"/>
              <a:t>Summary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several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endParaRPr lang="nb-NO" dirty="0" smtClean="0"/>
          </a:p>
          <a:p>
            <a:r>
              <a:rPr lang="nb-NO" dirty="0" err="1" smtClean="0"/>
              <a:t>Attitudes</a:t>
            </a:r>
            <a:r>
              <a:rPr lang="nb-NO" dirty="0" smtClean="0"/>
              <a:t> and </a:t>
            </a:r>
            <a:r>
              <a:rPr lang="nb-NO" dirty="0" err="1" smtClean="0"/>
              <a:t>minority</a:t>
            </a:r>
            <a:r>
              <a:rPr lang="nb-NO" dirty="0" smtClean="0"/>
              <a:t> stress</a:t>
            </a:r>
          </a:p>
          <a:p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does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at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doctor's</a:t>
            </a:r>
            <a:r>
              <a:rPr lang="nb-NO" dirty="0" smtClean="0"/>
              <a:t> </a:t>
            </a:r>
            <a:r>
              <a:rPr lang="nb-NO" dirty="0" err="1" smtClean="0"/>
              <a:t>office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Summary</a:t>
            </a:r>
            <a:r>
              <a:rPr lang="nb-NO" dirty="0" smtClean="0"/>
              <a:t> and final </a:t>
            </a:r>
            <a:r>
              <a:rPr lang="nb-NO" dirty="0" err="1" smtClean="0"/>
              <a:t>discussion</a:t>
            </a:r>
            <a:endParaRPr lang="nb-NO" dirty="0" smtClean="0"/>
          </a:p>
          <a:p>
            <a:endParaRPr lang="nb-NO" dirty="0"/>
          </a:p>
          <a:p>
            <a:pPr marL="0" indent="0" algn="ctr">
              <a:buNone/>
            </a:pPr>
            <a:r>
              <a:rPr lang="nb-NO" sz="2500" dirty="0" smtClean="0"/>
              <a:t>Meeting leader will </a:t>
            </a:r>
            <a:r>
              <a:rPr lang="nb-NO" sz="2500" dirty="0" smtClean="0"/>
              <a:t>keep the </a:t>
            </a:r>
            <a:r>
              <a:rPr lang="nb-NO" sz="2500" dirty="0" smtClean="0"/>
              <a:t>time when you are </a:t>
            </a:r>
            <a:r>
              <a:rPr lang="nb-NO" sz="2500" dirty="0" smtClean="0"/>
              <a:t>discussing topics</a:t>
            </a:r>
            <a:r>
              <a:rPr lang="nb-NO" sz="2500" dirty="0" smtClean="0"/>
              <a:t>.</a:t>
            </a:r>
            <a:endParaRPr lang="nb-NO" sz="2500" dirty="0" smtClean="0"/>
          </a:p>
          <a:p>
            <a:pPr marL="0" indent="0" algn="ctr">
              <a:buNone/>
            </a:pPr>
            <a:r>
              <a:rPr lang="nb-NO" sz="2500" dirty="0" smtClean="0"/>
              <a:t>In this way, you will successfully reach your goals for the </a:t>
            </a:r>
            <a:r>
              <a:rPr lang="nb-NO" sz="2500" dirty="0" smtClean="0"/>
              <a:t>meeting.</a:t>
            </a:r>
            <a:endParaRPr lang="nb-NO" sz="2500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937484" y="6356350"/>
            <a:ext cx="3507702" cy="365125"/>
          </a:xfrm>
        </p:spPr>
        <p:txBody>
          <a:bodyPr/>
          <a:lstStyle/>
          <a:p>
            <a:r>
              <a:rPr lang="nb-NO" dirty="0"/>
              <a:t>Reference Group for Lesbian and Gay Health </a:t>
            </a:r>
            <a:endParaRPr lang="nb-NO" dirty="0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790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320" y="78660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b-NO" sz="3600" b="1" dirty="0" smtClean="0"/>
              <a:t>Acceptance of </a:t>
            </a:r>
            <a:r>
              <a:rPr lang="nb-NO" sz="3600" b="1" dirty="0" smtClean="0"/>
              <a:t>sexual orientation </a:t>
            </a:r>
            <a:br>
              <a:rPr lang="nb-NO" sz="3600" b="1" dirty="0" smtClean="0"/>
            </a:br>
            <a:r>
              <a:rPr lang="nb-NO" sz="3600" b="1" dirty="0" smtClean="0"/>
              <a:t>and </a:t>
            </a:r>
            <a:r>
              <a:rPr lang="nb-NO" sz="3600" b="1" dirty="0" smtClean="0"/>
              <a:t>transparency</a:t>
            </a:r>
            <a:br>
              <a:rPr lang="nb-NO" sz="3600" b="1" dirty="0" smtClean="0"/>
            </a:b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28600" y="1928495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Self-perceived sexual orientation as enriching at </a:t>
            </a:r>
            <a:r>
              <a:rPr lang="nb-NO" dirty="0"/>
              <a:t>&gt;</a:t>
            </a:r>
            <a:r>
              <a:rPr lang="nb-NO" dirty="0" smtClean="0"/>
              <a:t>80%.</a:t>
            </a:r>
            <a:endParaRPr lang="nb-NO" dirty="0" smtClean="0"/>
          </a:p>
          <a:p>
            <a:r>
              <a:rPr lang="nb-NO" dirty="0" smtClean="0"/>
              <a:t>Others knowledge of you as LGB-person (family, work colleagues, friends) - the greatest openness among lesbian women </a:t>
            </a:r>
            <a:r>
              <a:rPr lang="nb-NO" dirty="0" smtClean="0"/>
              <a:t>(&gt;80</a:t>
            </a:r>
            <a:r>
              <a:rPr lang="nb-NO" dirty="0" smtClean="0"/>
              <a:t>%).</a:t>
            </a:r>
          </a:p>
          <a:p>
            <a:r>
              <a:rPr lang="nb-NO" dirty="0" smtClean="0"/>
              <a:t>Completely hidden in the workplace: lesbian women (9%), gay men (18%), bisexual women (68%), bisexual men (78</a:t>
            </a:r>
            <a:r>
              <a:rPr lang="nb-NO" dirty="0" smtClean="0"/>
              <a:t>%).</a:t>
            </a:r>
            <a:endParaRPr lang="nb-NO" dirty="0" smtClean="0"/>
          </a:p>
          <a:p>
            <a:r>
              <a:rPr lang="nb-NO" dirty="0" smtClean="0"/>
              <a:t>Few bisexuals are open with their general </a:t>
            </a:r>
            <a:r>
              <a:rPr lang="nb-NO" dirty="0" smtClean="0"/>
              <a:t>practitioner.</a:t>
            </a:r>
            <a:endParaRPr lang="nb-NO" dirty="0" smtClean="0"/>
          </a:p>
          <a:p>
            <a:r>
              <a:rPr lang="nb-NO" dirty="0" smtClean="0"/>
              <a:t>One in five from every LGB-group would have liked to be more </a:t>
            </a:r>
            <a:r>
              <a:rPr lang="nb-NO" dirty="0" smtClean="0"/>
              <a:t>open.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427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b="1" dirty="0" err="1" smtClean="0"/>
              <a:t>Some</a:t>
            </a:r>
            <a:r>
              <a:rPr lang="nb-NO" b="1" dirty="0" smtClean="0"/>
              <a:t> terms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4121820" cy="4862520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Gay </a:t>
            </a:r>
            <a:r>
              <a:rPr lang="nb-NO" dirty="0" smtClean="0"/>
              <a:t>Negativity: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</a:t>
            </a:r>
            <a:r>
              <a:rPr lang="nb-NO" dirty="0" smtClean="0"/>
              <a:t>	Stigma </a:t>
            </a:r>
            <a:r>
              <a:rPr lang="nb-NO" dirty="0" smtClean="0"/>
              <a:t>related to</a:t>
            </a:r>
          </a:p>
          <a:p>
            <a:pPr marL="0" indent="0">
              <a:buNone/>
            </a:pPr>
            <a:r>
              <a:rPr lang="nb-NO" dirty="0" smtClean="0"/>
              <a:t>	</a:t>
            </a:r>
            <a:r>
              <a:rPr lang="nb-NO" dirty="0" smtClean="0"/>
              <a:t>	sexual </a:t>
            </a:r>
            <a:r>
              <a:rPr lang="nb-NO" dirty="0" smtClean="0"/>
              <a:t>minority </a:t>
            </a:r>
            <a:r>
              <a:rPr lang="nb-NO" dirty="0" smtClean="0"/>
              <a:t>status</a:t>
            </a:r>
            <a:br>
              <a:rPr lang="nb-NO" dirty="0" smtClean="0"/>
            </a:br>
            <a:r>
              <a:rPr lang="nb-NO" dirty="0" smtClean="0"/>
              <a:t>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•	</a:t>
            </a:r>
            <a:r>
              <a:rPr lang="nb-NO" dirty="0" smtClean="0"/>
              <a:t>Heteronormativity: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</a:t>
            </a:r>
            <a:r>
              <a:rPr lang="nb-NO" dirty="0" smtClean="0"/>
              <a:t>	Cultural </a:t>
            </a:r>
            <a:r>
              <a:rPr lang="nb-NO" dirty="0" smtClean="0"/>
              <a:t>and social 	</a:t>
            </a:r>
            <a:r>
              <a:rPr lang="nb-NO" dirty="0" smtClean="0"/>
              <a:t>		practices </a:t>
            </a:r>
            <a:r>
              <a:rPr lang="nb-NO" dirty="0" smtClean="0"/>
              <a:t>that take for 	</a:t>
            </a:r>
            <a:r>
              <a:rPr lang="nb-NO" dirty="0" smtClean="0"/>
              <a:t>	granted that</a:t>
            </a:r>
            <a:r>
              <a:rPr lang="nb-NO" dirty="0"/>
              <a:t> </a:t>
            </a:r>
            <a:r>
              <a:rPr lang="nb-NO" dirty="0" smtClean="0"/>
              <a:t>all </a:t>
            </a:r>
            <a:r>
              <a:rPr lang="nb-NO" dirty="0" smtClean="0"/>
              <a:t>people </a:t>
            </a:r>
            <a:r>
              <a:rPr lang="nb-NO" dirty="0" smtClean="0"/>
              <a:t>		are heterosexual</a:t>
            </a:r>
            <a:r>
              <a:rPr lang="nb-NO" dirty="0" smtClean="0"/>
              <a:t>, </a:t>
            </a:r>
            <a:r>
              <a:rPr lang="nb-NO" dirty="0" smtClean="0"/>
              <a:t>			where </a:t>
            </a:r>
            <a:r>
              <a:rPr lang="nb-NO" dirty="0" smtClean="0"/>
              <a:t>	homosexuality </a:t>
            </a:r>
            <a:r>
              <a:rPr lang="nb-NO" dirty="0" smtClean="0"/>
              <a:t>		and bisexuality 				become invisible and 		second-rate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641698" y="2430060"/>
            <a:ext cx="2600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i="1" dirty="0" err="1" smtClean="0"/>
              <a:t>Find</a:t>
            </a:r>
            <a:r>
              <a:rPr lang="nb-NO" sz="2000" i="1" dirty="0" smtClean="0"/>
              <a:t> a </a:t>
            </a:r>
            <a:r>
              <a:rPr lang="nb-NO" sz="2000" i="1" dirty="0" err="1" smtClean="0"/>
              <a:t>practical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example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of</a:t>
            </a:r>
            <a:r>
              <a:rPr lang="nb-NO" sz="2000" i="1" dirty="0"/>
              <a:t> </a:t>
            </a:r>
            <a:r>
              <a:rPr lang="nb-NO" sz="2000" i="1" dirty="0" err="1" smtClean="0"/>
              <a:t>each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of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these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could</a:t>
            </a:r>
            <a:r>
              <a:rPr lang="nb-NO" sz="2000" i="1" dirty="0" smtClean="0"/>
              <a:t> have </a:t>
            </a:r>
            <a:r>
              <a:rPr lang="nb-NO" sz="2000" i="1" dirty="0" err="1" smtClean="0"/>
              <a:t>played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out</a:t>
            </a:r>
            <a:r>
              <a:rPr lang="nb-NO" sz="2000" i="1" dirty="0" smtClean="0"/>
              <a:t> in </a:t>
            </a:r>
            <a:r>
              <a:rPr lang="nb-NO" sz="2000" i="1" dirty="0" err="1" smtClean="0"/>
              <a:t>practice</a:t>
            </a:r>
            <a:r>
              <a:rPr lang="nb-NO" sz="2000" i="1" dirty="0"/>
              <a:t> </a:t>
            </a:r>
            <a:r>
              <a:rPr lang="nb-NO" sz="2000" i="1" dirty="0" smtClean="0"/>
              <a:t>at a </a:t>
            </a:r>
            <a:r>
              <a:rPr lang="nb-NO" sz="2000" i="1" dirty="0" err="1" smtClean="0"/>
              <a:t>doctor's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office</a:t>
            </a:r>
            <a:r>
              <a:rPr lang="nb-NO" sz="2000" i="1" dirty="0" smtClean="0"/>
              <a:t> </a:t>
            </a:r>
          </a:p>
          <a:p>
            <a:pPr algn="ctr"/>
            <a:r>
              <a:rPr lang="nb-NO" sz="2000" i="1" dirty="0" smtClean="0"/>
              <a:t>(5 </a:t>
            </a:r>
            <a:r>
              <a:rPr lang="nb-NO" sz="2000" i="1" dirty="0" smtClean="0"/>
              <a:t>minutes)</a:t>
            </a:r>
            <a:endParaRPr lang="nb-NO" sz="2000" i="1" dirty="0"/>
          </a:p>
        </p:txBody>
      </p:sp>
      <p:sp>
        <p:nvSpPr>
          <p:cNvPr id="8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9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918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11580"/>
            <a:ext cx="8229600" cy="4525963"/>
          </a:xfrm>
        </p:spPr>
        <p:txBody>
          <a:bodyPr>
            <a:normAutofit/>
          </a:bodyPr>
          <a:lstStyle/>
          <a:p>
            <a:r>
              <a:rPr lang="nb-NO" dirty="0" smtClean="0"/>
              <a:t>It was worse </a:t>
            </a:r>
            <a:r>
              <a:rPr lang="nb-NO" dirty="0" smtClean="0"/>
              <a:t>before...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Isn’t this a closed chapter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attitudes</a:t>
            </a:r>
            <a:r>
              <a:rPr lang="nb-NO" dirty="0" smtClean="0"/>
              <a:t> </a:t>
            </a:r>
            <a:r>
              <a:rPr lang="nb-NO" dirty="0" err="1" smtClean="0"/>
              <a:t>meet</a:t>
            </a:r>
            <a:r>
              <a:rPr lang="nb-NO" dirty="0" smtClean="0"/>
              <a:t> LGB-</a:t>
            </a:r>
            <a:r>
              <a:rPr lang="nb-NO" dirty="0" err="1" smtClean="0"/>
              <a:t>people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Norwegian </a:t>
            </a:r>
            <a:r>
              <a:rPr lang="nb-NO" dirty="0" err="1" smtClean="0"/>
              <a:t>population</a:t>
            </a:r>
            <a:r>
              <a:rPr lang="nb-NO" dirty="0" smtClean="0"/>
              <a:t> </a:t>
            </a:r>
            <a:r>
              <a:rPr lang="nb-NO" dirty="0" err="1" smtClean="0"/>
              <a:t>today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See </a:t>
            </a:r>
            <a:r>
              <a:rPr lang="nb-NO" dirty="0" err="1" smtClean="0"/>
              <a:t>next</a:t>
            </a:r>
            <a:r>
              <a:rPr lang="nb-NO" dirty="0" smtClean="0"/>
              <a:t> slide</a:t>
            </a:r>
          </a:p>
          <a:p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866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 smtClean="0">
                <a:solidFill>
                  <a:srgbClr val="000000"/>
                </a:solidFill>
              </a:rPr>
              <a:t>Attitudes</a:t>
            </a:r>
            <a:r>
              <a:rPr lang="nb-NO" b="1" dirty="0" smtClean="0"/>
              <a:t> of the population in 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2008 </a:t>
            </a:r>
            <a:r>
              <a:rPr lang="nb-NO" b="1" dirty="0" smtClean="0"/>
              <a:t>and </a:t>
            </a:r>
            <a:r>
              <a:rPr lang="nb-NO" b="1" dirty="0" smtClean="0"/>
              <a:t>2013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6183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A large majority have positive </a:t>
            </a:r>
            <a:r>
              <a:rPr lang="nb-NO" dirty="0" smtClean="0"/>
              <a:t>attitudes.</a:t>
            </a:r>
            <a:endParaRPr lang="nb-NO" dirty="0" smtClean="0"/>
          </a:p>
          <a:p>
            <a:r>
              <a:rPr lang="nb-NO" dirty="0" smtClean="0"/>
              <a:t>Among men, the tendency is that fewer are negative than </a:t>
            </a:r>
            <a:r>
              <a:rPr lang="nb-NO" dirty="0" smtClean="0"/>
              <a:t>before</a:t>
            </a:r>
            <a:r>
              <a:rPr lang="nb-NO" dirty="0"/>
              <a:t>.</a:t>
            </a:r>
            <a:endParaRPr lang="nb-NO" dirty="0" smtClean="0"/>
          </a:p>
          <a:p>
            <a:r>
              <a:rPr lang="nb-NO" dirty="0" err="1" smtClean="0"/>
              <a:t>Nevertheless</a:t>
            </a:r>
            <a:r>
              <a:rPr lang="nb-NO" dirty="0" smtClean="0"/>
              <a:t> </a:t>
            </a:r>
            <a:r>
              <a:rPr lang="nb-NO" dirty="0" err="1" smtClean="0"/>
              <a:t>adherence</a:t>
            </a:r>
            <a:r>
              <a:rPr lang="nb-NO" dirty="0" smtClean="0"/>
              <a:t> (2013) to negative statements </a:t>
            </a:r>
            <a:r>
              <a:rPr lang="nb-NO" dirty="0" err="1" smtClean="0"/>
              <a:t>such</a:t>
            </a:r>
            <a:r>
              <a:rPr lang="nb-NO" dirty="0" smtClean="0"/>
              <a:t> as:</a:t>
            </a:r>
          </a:p>
          <a:p>
            <a:pPr lvl="1"/>
            <a:r>
              <a:rPr lang="nb-NO" dirty="0" smtClean="0"/>
              <a:t>"Sex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women</a:t>
            </a:r>
            <a:r>
              <a:rPr lang="nb-NO" dirty="0" smtClean="0"/>
              <a:t> is </a:t>
            </a:r>
            <a:r>
              <a:rPr lang="nb-NO" dirty="0" err="1" smtClean="0"/>
              <a:t>simply</a:t>
            </a:r>
            <a:r>
              <a:rPr lang="nb-NO" dirty="0" smtClean="0"/>
              <a:t> </a:t>
            </a:r>
            <a:r>
              <a:rPr lang="nb-NO" dirty="0" err="1" smtClean="0"/>
              <a:t>wrong</a:t>
            </a:r>
            <a:r>
              <a:rPr lang="nb-NO" dirty="0" smtClean="0"/>
              <a:t>" </a:t>
            </a:r>
          </a:p>
          <a:p>
            <a:pPr lvl="2"/>
            <a:r>
              <a:rPr lang="nb-NO" dirty="0" smtClean="0"/>
              <a:t>Women </a:t>
            </a:r>
            <a:r>
              <a:rPr lang="nb-NO" dirty="0" smtClean="0"/>
              <a:t>17%, men 22%</a:t>
            </a:r>
          </a:p>
          <a:p>
            <a:pPr lvl="1"/>
            <a:r>
              <a:rPr lang="nb-NO" dirty="0" smtClean="0"/>
              <a:t>"I </a:t>
            </a:r>
            <a:r>
              <a:rPr lang="nb-NO" dirty="0" err="1" smtClean="0"/>
              <a:t>think</a:t>
            </a:r>
            <a:r>
              <a:rPr lang="nb-NO" dirty="0" smtClean="0"/>
              <a:t> </a:t>
            </a:r>
            <a:r>
              <a:rPr lang="nb-NO" dirty="0" err="1" smtClean="0"/>
              <a:t>gay</a:t>
            </a:r>
            <a:r>
              <a:rPr lang="nb-NO" dirty="0" smtClean="0"/>
              <a:t> men </a:t>
            </a:r>
            <a:r>
              <a:rPr lang="nb-NO" dirty="0" err="1" smtClean="0"/>
              <a:t>are</a:t>
            </a:r>
            <a:r>
              <a:rPr lang="nb-NO" dirty="0" smtClean="0"/>
              <a:t> repulsive”  </a:t>
            </a:r>
          </a:p>
          <a:p>
            <a:pPr lvl="2"/>
            <a:r>
              <a:rPr lang="nb-NO" dirty="0" err="1" smtClean="0"/>
              <a:t>Women</a:t>
            </a:r>
            <a:r>
              <a:rPr lang="nb-NO" dirty="0" smtClean="0"/>
              <a:t> 6%, men 24%</a:t>
            </a:r>
          </a:p>
          <a:p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600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80184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 smtClean="0"/>
              <a:t>Main findings from the 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Survey of </a:t>
            </a:r>
            <a:r>
              <a:rPr lang="nb-NO" b="1" dirty="0" smtClean="0"/>
              <a:t>Living </a:t>
            </a:r>
            <a:r>
              <a:rPr lang="nb-NO" b="1" dirty="0" smtClean="0"/>
              <a:t>Conditions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04800" y="2096136"/>
            <a:ext cx="8229600" cy="4648199"/>
          </a:xfrm>
        </p:spPr>
        <p:txBody>
          <a:bodyPr>
            <a:normAutofit fontScale="62500" lnSpcReduction="20000"/>
          </a:bodyPr>
          <a:lstStyle/>
          <a:p>
            <a:r>
              <a:rPr lang="nb-NO" dirty="0" smtClean="0"/>
              <a:t>Living conditions for most LGB-people are </a:t>
            </a:r>
            <a:r>
              <a:rPr lang="nb-NO" b="1" dirty="0" smtClean="0"/>
              <a:t>as good as </a:t>
            </a:r>
            <a:r>
              <a:rPr lang="nb-NO" dirty="0" smtClean="0"/>
              <a:t>living conditions for heterosexuals in several areas (health and disease, social networking and job satisfaction, working conditions and exposure to violence</a:t>
            </a:r>
            <a:r>
              <a:rPr lang="nb-NO" dirty="0" smtClean="0"/>
              <a:t>).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A minority of LGB-persons show signs of </a:t>
            </a:r>
            <a:r>
              <a:rPr lang="nb-NO" b="1" dirty="0" smtClean="0"/>
              <a:t>marginalization</a:t>
            </a:r>
            <a:r>
              <a:rPr lang="nb-NO" dirty="0" smtClean="0"/>
              <a:t> in the form of higher occurence of mental health problems, which lower life satisfaction; more negative experiences at work and in education; and less openness about sexual orientation - </a:t>
            </a:r>
            <a:r>
              <a:rPr lang="nb-NO" b="1" dirty="0" smtClean="0"/>
              <a:t>bisexual women </a:t>
            </a:r>
            <a:r>
              <a:rPr lang="nb-NO" dirty="0" smtClean="0"/>
              <a:t>are especially </a:t>
            </a:r>
            <a:r>
              <a:rPr lang="nb-NO" dirty="0" smtClean="0"/>
              <a:t>vulnerable. </a:t>
            </a:r>
            <a:br>
              <a:rPr lang="nb-NO" dirty="0" smtClean="0"/>
            </a:br>
            <a:endParaRPr lang="nb-NO" b="1" dirty="0" smtClean="0"/>
          </a:p>
          <a:p>
            <a:r>
              <a:rPr lang="nb-NO" b="1" dirty="0" smtClean="0"/>
              <a:t>Attitudes</a:t>
            </a:r>
            <a:r>
              <a:rPr lang="nb-NO" dirty="0" smtClean="0"/>
              <a:t> towards LGB-persons among men is becoming more positive than before, but clear homo- and bi-negativity also </a:t>
            </a:r>
            <a:r>
              <a:rPr lang="nb-NO" dirty="0" smtClean="0"/>
              <a:t>exist.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LGB-persons </a:t>
            </a:r>
            <a:r>
              <a:rPr lang="nb-NO" dirty="0" smtClean="0"/>
              <a:t>must constantly deal with issues of </a:t>
            </a:r>
            <a:r>
              <a:rPr lang="nb-NO" b="1" dirty="0" smtClean="0"/>
              <a:t>transparency</a:t>
            </a:r>
            <a:r>
              <a:rPr lang="nb-NO" dirty="0" smtClean="0"/>
              <a:t> and a certain degree of uncertainty about what kind of response they will </a:t>
            </a:r>
            <a:r>
              <a:rPr lang="nb-NO" dirty="0" smtClean="0"/>
              <a:t>meet</a:t>
            </a:r>
            <a:endParaRPr lang="nb-NO" dirty="0" smtClean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087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8269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b-NO" b="1" dirty="0" smtClean="0"/>
              <a:t>Minority </a:t>
            </a:r>
            <a:r>
              <a:rPr lang="nb-NO" b="1" dirty="0" smtClean="0"/>
              <a:t>Stress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2787"/>
            <a:ext cx="8229600" cy="4006533"/>
          </a:xfrm>
        </p:spPr>
        <p:txBody>
          <a:bodyPr/>
          <a:lstStyle/>
          <a:p>
            <a:r>
              <a:rPr lang="nb-NO" dirty="0" smtClean="0"/>
              <a:t>Gay negativity and heteronormativity are living conditions that create minority stress and contribute to health problems among </a:t>
            </a:r>
            <a:r>
              <a:rPr lang="nb-NO" dirty="0" smtClean="0"/>
              <a:t>LGB-persons.</a:t>
            </a:r>
            <a:br>
              <a:rPr lang="nb-NO" dirty="0" smtClean="0"/>
            </a:b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Use 5 minutes to discuss the </a:t>
            </a:r>
            <a:r>
              <a:rPr lang="nb-NO" dirty="0" smtClean="0"/>
              <a:t>following question: </a:t>
            </a:r>
          </a:p>
          <a:p>
            <a:pPr marL="0" indent="0">
              <a:buNone/>
            </a:pPr>
            <a:r>
              <a:rPr lang="nb-NO" i="1" dirty="0" smtClean="0"/>
              <a:t>Can </a:t>
            </a:r>
            <a:r>
              <a:rPr lang="nb-NO" i="1" dirty="0" smtClean="0"/>
              <a:t>the family doctor do anything about this?</a:t>
            </a:r>
          </a:p>
          <a:p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119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b="1" dirty="0" smtClean="0"/>
              <a:t>What </a:t>
            </a:r>
            <a:r>
              <a:rPr lang="nb-NO" b="1" dirty="0" smtClean="0"/>
              <a:t>to do in practice?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nb-NO" dirty="0" smtClean="0"/>
              <a:t>Dare to bring up the </a:t>
            </a:r>
            <a:r>
              <a:rPr lang="nb-NO" dirty="0" smtClean="0"/>
              <a:t>topic.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As a care-giver, what signals are you sending out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By being accepting and confirming you can be important for someone in a meaningful period of their </a:t>
            </a:r>
            <a:r>
              <a:rPr lang="nb-NO" dirty="0" smtClean="0"/>
              <a:t>life.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Make yourself an available </a:t>
            </a:r>
            <a:r>
              <a:rPr lang="nb-NO" dirty="0" smtClean="0"/>
              <a:t>interlocutor.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Talk about diversity in ways of </a:t>
            </a:r>
            <a:r>
              <a:rPr lang="nb-NO" dirty="0" smtClean="0"/>
              <a:t>living.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Use non-heteronormative </a:t>
            </a:r>
            <a:r>
              <a:rPr lang="nb-NO" dirty="0" smtClean="0"/>
              <a:t>examples.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Show examples of LGB-people who live good </a:t>
            </a:r>
            <a:r>
              <a:rPr lang="nb-NO" dirty="0" smtClean="0"/>
              <a:t>lives.</a:t>
            </a:r>
            <a:endParaRPr lang="nb-NO" dirty="0" smtClean="0"/>
          </a:p>
          <a:p>
            <a:pPr marL="0" indent="0" algn="r">
              <a:buNone/>
            </a:pPr>
            <a:r>
              <a:rPr lang="nb-NO" sz="2400" i="1" dirty="0" smtClean="0"/>
              <a:t/>
            </a:r>
            <a:br>
              <a:rPr lang="nb-NO" sz="2400" i="1" dirty="0" smtClean="0"/>
            </a:br>
            <a:r>
              <a:rPr lang="nb-NO" sz="2400" i="1" dirty="0" smtClean="0"/>
              <a:t>From </a:t>
            </a:r>
            <a:r>
              <a:rPr lang="nb-NO" sz="2400" i="1" dirty="0"/>
              <a:t>Rosa Kompetanse/</a:t>
            </a:r>
            <a:r>
              <a:rPr lang="nb-NO" sz="2400" i="1" dirty="0" smtClean="0"/>
              <a:t>LLH</a:t>
            </a:r>
          </a:p>
          <a:p>
            <a:pPr marL="0" indent="0" algn="r">
              <a:buNone/>
            </a:pPr>
            <a:r>
              <a:rPr lang="nb-NO" sz="2400" i="1" dirty="0" smtClean="0"/>
              <a:t> </a:t>
            </a:r>
            <a:r>
              <a:rPr lang="nb-NO" sz="2400" i="1" dirty="0"/>
              <a:t>http://www.llh.no/nor/prosjekter/rosa_kompetanse/ </a:t>
            </a:r>
            <a:endParaRPr lang="nb-NO" sz="2400" dirty="0" smtClean="0">
              <a:effectLst/>
            </a:endParaRPr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512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b="1" dirty="0" smtClean="0"/>
              <a:t>Some practical </a:t>
            </a:r>
            <a:r>
              <a:rPr lang="nb-NO" b="1" dirty="0" smtClean="0"/>
              <a:t>tips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4920"/>
            <a:ext cx="8229600" cy="4756150"/>
          </a:xfrm>
        </p:spPr>
        <p:txBody>
          <a:bodyPr>
            <a:noAutofit/>
          </a:bodyPr>
          <a:lstStyle/>
          <a:p>
            <a:r>
              <a:rPr lang="nb-NO" sz="2000" dirty="0" smtClean="0"/>
              <a:t>Use gender-neutral words and </a:t>
            </a:r>
            <a:r>
              <a:rPr lang="nb-NO" sz="2000" dirty="0" smtClean="0"/>
              <a:t>concepts: </a:t>
            </a:r>
            <a:br>
              <a:rPr lang="nb-NO" sz="2000" dirty="0" smtClean="0"/>
            </a:br>
            <a:r>
              <a:rPr lang="nb-NO" sz="2000" dirty="0" smtClean="0"/>
              <a:t>Lover/partner/spouse </a:t>
            </a:r>
            <a:r>
              <a:rPr lang="nb-NO" sz="2000" dirty="0" smtClean="0"/>
              <a:t>rather than </a:t>
            </a:r>
            <a:r>
              <a:rPr lang="nb-NO" sz="2000" dirty="0" smtClean="0"/>
              <a:t>(s)he.</a:t>
            </a:r>
            <a:br>
              <a:rPr lang="nb-NO" sz="2000" dirty="0" smtClean="0"/>
            </a:br>
            <a:endParaRPr lang="nb-NO" sz="1000" dirty="0" smtClean="0"/>
          </a:p>
          <a:p>
            <a:r>
              <a:rPr lang="nb-NO" sz="2000" dirty="0" smtClean="0"/>
              <a:t>Use these terms all the time - not just when you think </a:t>
            </a:r>
            <a:r>
              <a:rPr lang="nb-NO" sz="2000" dirty="0"/>
              <a:t/>
            </a:r>
            <a:br>
              <a:rPr lang="nb-NO" sz="2000" dirty="0"/>
            </a:br>
            <a:r>
              <a:rPr lang="nb-NO" sz="2000" dirty="0" smtClean="0"/>
              <a:t>you've </a:t>
            </a:r>
            <a:r>
              <a:rPr lang="nb-NO" sz="2000" dirty="0" smtClean="0"/>
              <a:t>met an </a:t>
            </a:r>
            <a:r>
              <a:rPr lang="nb-NO" sz="2000" dirty="0" smtClean="0"/>
              <a:t>LGB-person.</a:t>
            </a:r>
            <a:br>
              <a:rPr lang="nb-NO" sz="2000" dirty="0" smtClean="0"/>
            </a:br>
            <a:endParaRPr lang="nb-NO" sz="1000" dirty="0" smtClean="0"/>
          </a:p>
          <a:p>
            <a:r>
              <a:rPr lang="nb-NO" sz="2000" dirty="0" smtClean="0"/>
              <a:t>Avoid </a:t>
            </a:r>
            <a:r>
              <a:rPr lang="nb-NO" sz="2000" dirty="0" smtClean="0"/>
              <a:t>silence.</a:t>
            </a:r>
            <a:br>
              <a:rPr lang="nb-NO" sz="2000" dirty="0" smtClean="0"/>
            </a:br>
            <a:endParaRPr lang="nb-NO" sz="1000" dirty="0" smtClean="0"/>
          </a:p>
          <a:p>
            <a:r>
              <a:rPr lang="nb-NO" sz="2000" dirty="0" smtClean="0"/>
              <a:t>Say something </a:t>
            </a:r>
            <a:r>
              <a:rPr lang="nb-NO" sz="2000" dirty="0" smtClean="0"/>
              <a:t>nice!</a:t>
            </a:r>
            <a:br>
              <a:rPr lang="nb-NO" sz="2000" dirty="0" smtClean="0"/>
            </a:br>
            <a:endParaRPr lang="nb-NO" sz="1000" dirty="0" smtClean="0"/>
          </a:p>
          <a:p>
            <a:r>
              <a:rPr lang="nb-NO" sz="2000" dirty="0" smtClean="0"/>
              <a:t>Do not assume that you should or must do something about "otherness</a:t>
            </a:r>
            <a:r>
              <a:rPr lang="nb-NO" sz="2000" dirty="0" smtClean="0"/>
              <a:t>”.</a:t>
            </a:r>
            <a:br>
              <a:rPr lang="nb-NO" sz="2000" dirty="0" smtClean="0"/>
            </a:br>
            <a:endParaRPr lang="nb-NO" sz="1000" dirty="0" smtClean="0"/>
          </a:p>
          <a:p>
            <a:r>
              <a:rPr lang="nb-NO" sz="2000" dirty="0" smtClean="0"/>
              <a:t>Do not advise one to live in conflict with their own </a:t>
            </a:r>
            <a:r>
              <a:rPr lang="nb-NO" sz="2000" dirty="0" smtClean="0"/>
              <a:t>sexuality.</a:t>
            </a:r>
            <a:br>
              <a:rPr lang="nb-NO" sz="2000" dirty="0" smtClean="0"/>
            </a:br>
            <a:endParaRPr lang="nb-NO" sz="1000" dirty="0" smtClean="0"/>
          </a:p>
          <a:p>
            <a:r>
              <a:rPr lang="nb-NO" sz="2000" dirty="0" smtClean="0"/>
              <a:t>Acknowledge and take care of </a:t>
            </a:r>
            <a:r>
              <a:rPr lang="nb-NO" sz="2000" dirty="0" smtClean="0"/>
              <a:t>partner.</a:t>
            </a:r>
            <a:br>
              <a:rPr lang="nb-NO" sz="2000" dirty="0" smtClean="0"/>
            </a:br>
            <a:endParaRPr lang="nb-NO" sz="1000" dirty="0" smtClean="0"/>
          </a:p>
          <a:p>
            <a:pPr marL="0" indent="0" algn="r">
              <a:buNone/>
            </a:pPr>
            <a:r>
              <a:rPr lang="nb-NO" sz="1800" i="1" dirty="0" smtClean="0"/>
              <a:t>From Rosa Kompetanse/LLH </a:t>
            </a:r>
          </a:p>
          <a:p>
            <a:pPr marL="0" indent="0" algn="r">
              <a:buNone/>
            </a:pPr>
            <a:r>
              <a:rPr lang="nb-NO" sz="1800" i="1" dirty="0" smtClean="0"/>
              <a:t>http://www.llh.no/nor/prosjekter/rosa_kompetanse</a:t>
            </a:r>
            <a:r>
              <a:rPr lang="nb-NO" sz="2000" i="1" dirty="0" smtClean="0"/>
              <a:t>/</a:t>
            </a:r>
            <a:endParaRPr lang="nb-NO" sz="2000" dirty="0" smtClean="0">
              <a:effectLst/>
            </a:endParaRPr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28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 smtClean="0"/>
              <a:t>Summary</a:t>
            </a:r>
            <a:r>
              <a:rPr lang="nb-NO" b="1" dirty="0" smtClean="0"/>
              <a:t>: </a:t>
            </a:r>
            <a:br>
              <a:rPr lang="nb-NO" b="1" dirty="0" smtClean="0"/>
            </a:br>
            <a:r>
              <a:rPr lang="nb-NO" b="1" dirty="0" smtClean="0"/>
              <a:t>Final discussion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What do you know now that </a:t>
            </a:r>
            <a:r>
              <a:rPr lang="nb-NO" dirty="0" smtClean="0"/>
              <a:t>you </a:t>
            </a:r>
            <a:br>
              <a:rPr lang="nb-NO" dirty="0" smtClean="0"/>
            </a:br>
            <a:r>
              <a:rPr lang="nb-NO" dirty="0" smtClean="0"/>
              <a:t>did </a:t>
            </a:r>
            <a:r>
              <a:rPr lang="nb-NO" dirty="0" smtClean="0"/>
              <a:t>not know before this meeting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What can you do differently in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your </a:t>
            </a:r>
            <a:r>
              <a:rPr lang="nb-NO" dirty="0" smtClean="0"/>
              <a:t>own practice tomorrow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GOOD LUCK!</a:t>
            </a:r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04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b="1" dirty="0" err="1" smtClean="0"/>
              <a:t>Sexual</a:t>
            </a:r>
            <a:r>
              <a:rPr lang="nb-NO" b="1" dirty="0" smtClean="0"/>
              <a:t> </a:t>
            </a:r>
            <a:r>
              <a:rPr lang="nb-NO" b="1" dirty="0" err="1" smtClean="0"/>
              <a:t>orientation</a:t>
            </a:r>
            <a:r>
              <a:rPr lang="nb-NO" b="1" dirty="0" smtClean="0"/>
              <a:t> – </a:t>
            </a:r>
            <a:r>
              <a:rPr lang="nb-NO" b="1" dirty="0" err="1" smtClean="0"/>
              <a:t>concepts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492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nb-NO" b="1" dirty="0" smtClean="0"/>
              <a:t>Lesbian women</a:t>
            </a:r>
            <a:r>
              <a:rPr lang="nb-NO" dirty="0" smtClean="0"/>
              <a:t> and </a:t>
            </a:r>
            <a:r>
              <a:rPr lang="nb-NO" b="1" dirty="0" smtClean="0"/>
              <a:t>gay men</a:t>
            </a:r>
            <a:r>
              <a:rPr lang="nb-NO" dirty="0" smtClean="0"/>
              <a:t> experience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sexual </a:t>
            </a:r>
            <a:r>
              <a:rPr lang="nb-NO" dirty="0" smtClean="0"/>
              <a:t>or emotional attraction to people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of </a:t>
            </a:r>
            <a:r>
              <a:rPr lang="nb-NO" dirty="0" smtClean="0"/>
              <a:t>the same sex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 smtClean="0"/>
          </a:p>
          <a:p>
            <a:r>
              <a:rPr lang="nb-NO" b="1" dirty="0" smtClean="0"/>
              <a:t>Bisexual</a:t>
            </a:r>
            <a:r>
              <a:rPr lang="nb-NO" dirty="0" smtClean="0"/>
              <a:t> women and men experience attraction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to </a:t>
            </a:r>
            <a:r>
              <a:rPr lang="nb-NO" dirty="0" smtClean="0"/>
              <a:t>both women and men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Abbreviated: </a:t>
            </a:r>
            <a:r>
              <a:rPr lang="nb-NO" b="1" dirty="0" smtClean="0"/>
              <a:t>LGB</a:t>
            </a:r>
            <a:r>
              <a:rPr lang="nb-NO" dirty="0" smtClean="0"/>
              <a:t> (lesbians/gays/bisexuals</a:t>
            </a:r>
            <a:r>
              <a:rPr lang="nb-NO" dirty="0" smtClean="0"/>
              <a:t>)</a:t>
            </a:r>
            <a:br>
              <a:rPr lang="nb-NO" dirty="0" smtClean="0"/>
            </a:br>
            <a:endParaRPr lang="nb-NO" dirty="0" smtClean="0"/>
          </a:p>
          <a:p>
            <a:r>
              <a:rPr lang="nb-NO" b="1" dirty="0" smtClean="0"/>
              <a:t>Heterosexual</a:t>
            </a:r>
            <a:r>
              <a:rPr lang="nb-NO" dirty="0" smtClean="0"/>
              <a:t> women and men are attracted to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people </a:t>
            </a:r>
            <a:r>
              <a:rPr lang="nb-NO" dirty="0" smtClean="0"/>
              <a:t>of the opposite sex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Some people have sex with others of the same sex,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without </a:t>
            </a:r>
            <a:r>
              <a:rPr lang="nb-NO" dirty="0" smtClean="0"/>
              <a:t>defining themselves as LGB.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88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405"/>
            <a:ext cx="8229600" cy="1257300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 smtClean="0"/>
              <a:t>Sources </a:t>
            </a:r>
            <a:r>
              <a:rPr lang="nb-NO" b="1" dirty="0" smtClean="0"/>
              <a:t>of knowledge </a:t>
            </a:r>
            <a:r>
              <a:rPr lang="nb-NO" b="1" dirty="0" smtClean="0"/>
              <a:t>about 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health among </a:t>
            </a:r>
            <a:r>
              <a:rPr lang="nb-NO" b="1" dirty="0" smtClean="0"/>
              <a:t>LGB-persons 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in </a:t>
            </a:r>
            <a:r>
              <a:rPr lang="nb-NO" b="1" dirty="0" smtClean="0"/>
              <a:t>Norway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Anderssen </a:t>
            </a:r>
            <a:r>
              <a:rPr lang="nb-NO" dirty="0" smtClean="0"/>
              <a:t>N, Malterud K, eds. </a:t>
            </a:r>
            <a:r>
              <a:rPr lang="nb-NO" dirty="0" err="1" smtClean="0"/>
              <a:t>Sexual</a:t>
            </a:r>
            <a:r>
              <a:rPr lang="nb-NO" dirty="0" smtClean="0"/>
              <a:t> </a:t>
            </a:r>
            <a:r>
              <a:rPr lang="nb-NO" dirty="0" err="1" smtClean="0"/>
              <a:t>orientation</a:t>
            </a:r>
            <a:r>
              <a:rPr lang="nb-NO" dirty="0" smtClean="0"/>
              <a:t> and </a:t>
            </a:r>
            <a:r>
              <a:rPr lang="nb-NO" dirty="0" err="1" smtClean="0"/>
              <a:t>living</a:t>
            </a:r>
            <a:r>
              <a:rPr lang="nb-NO" dirty="0" smtClean="0"/>
              <a:t> </a:t>
            </a:r>
            <a:r>
              <a:rPr lang="nb-NO" dirty="0" err="1" smtClean="0"/>
              <a:t>conditions</a:t>
            </a:r>
            <a:r>
              <a:rPr lang="nb-NO" dirty="0" smtClean="0"/>
              <a:t>. Bergen: </a:t>
            </a:r>
            <a:r>
              <a:rPr lang="nb-NO" dirty="0" err="1" smtClean="0"/>
              <a:t>Uni</a:t>
            </a:r>
            <a:r>
              <a:rPr lang="nb-NO" dirty="0" smtClean="0"/>
              <a:t> Health, 2013.</a:t>
            </a:r>
          </a:p>
          <a:p>
            <a:pPr marL="457200" lvl="1" indent="0">
              <a:buNone/>
            </a:pPr>
            <a:r>
              <a:rPr lang="nb-NO" dirty="0" smtClean="0">
                <a:hlinkClick r:id="rId3"/>
              </a:rPr>
              <a:t>https</a:t>
            </a:r>
            <a:r>
              <a:rPr lang="nb-NO" dirty="0" smtClean="0">
                <a:hlinkClick r:id="rId3"/>
              </a:rPr>
              <a:t>://</a:t>
            </a:r>
            <a:r>
              <a:rPr lang="nb-NO" dirty="0" smtClean="0">
                <a:hlinkClick r:id="rId3"/>
              </a:rPr>
              <a:t>bora.uib.no/handle/1956/7550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Malterud K</a:t>
            </a:r>
            <a:r>
              <a:rPr lang="nb-NO" dirty="0" smtClean="0"/>
              <a:t>, </a:t>
            </a:r>
            <a:r>
              <a:rPr lang="nb-NO" dirty="0" smtClean="0"/>
              <a:t>Anderssen N</a:t>
            </a:r>
            <a:r>
              <a:rPr lang="nb-NO" dirty="0"/>
              <a:t>. Helse blant lesbiske og bifile kvinner i Norge. </a:t>
            </a:r>
            <a:r>
              <a:rPr lang="nb-NO" dirty="0" smtClean="0"/>
              <a:t>Bergen: </a:t>
            </a:r>
            <a:r>
              <a:rPr lang="nb-NO" dirty="0" err="1" smtClean="0"/>
              <a:t>Uni</a:t>
            </a:r>
            <a:r>
              <a:rPr lang="nb-NO" dirty="0" smtClean="0"/>
              <a:t> Research Health, 2014.</a:t>
            </a:r>
          </a:p>
          <a:p>
            <a:pPr marL="0" indent="0">
              <a:buNone/>
            </a:pPr>
            <a:r>
              <a:rPr lang="nb-NO" sz="2800" dirty="0" smtClean="0"/>
              <a:t>	</a:t>
            </a:r>
            <a:r>
              <a:rPr lang="nb-NO" sz="2800" dirty="0" smtClean="0">
                <a:hlinkClick r:id="rId4"/>
              </a:rPr>
              <a:t>https</a:t>
            </a:r>
            <a:r>
              <a:rPr lang="nb-NO" sz="2800" dirty="0" smtClean="0">
                <a:hlinkClick r:id="rId4"/>
              </a:rPr>
              <a:t>://</a:t>
            </a:r>
            <a:r>
              <a:rPr lang="nb-NO" sz="2800" dirty="0" smtClean="0">
                <a:hlinkClick r:id="rId4"/>
              </a:rPr>
              <a:t>bora.uib.no/handle/1956/9307</a:t>
            </a:r>
            <a:r>
              <a:rPr lang="nb-NO" sz="2800" dirty="0" smtClean="0"/>
              <a:t> </a:t>
            </a:r>
            <a:endParaRPr lang="nb-NO" sz="2800" dirty="0" smtClean="0"/>
          </a:p>
          <a:p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53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b="1" dirty="0" err="1" smtClean="0"/>
              <a:t>Starting</a:t>
            </a:r>
            <a:r>
              <a:rPr lang="nb-NO" b="1" dirty="0" smtClean="0"/>
              <a:t> </a:t>
            </a:r>
            <a:r>
              <a:rPr lang="nb-NO" b="1" dirty="0" err="1" smtClean="0"/>
              <a:t>point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21827"/>
            <a:ext cx="8229600" cy="4113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Use 5 </a:t>
            </a:r>
            <a:r>
              <a:rPr lang="nb-NO" dirty="0" smtClean="0"/>
              <a:t>min. </a:t>
            </a:r>
            <a:r>
              <a:rPr lang="nb-NO" dirty="0" smtClean="0"/>
              <a:t>to discuss the following questions: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2800" i="1" dirty="0" smtClean="0"/>
              <a:t>What </a:t>
            </a:r>
            <a:r>
              <a:rPr lang="nb-NO" sz="2800" i="1" dirty="0" smtClean="0"/>
              <a:t>do </a:t>
            </a:r>
            <a:r>
              <a:rPr lang="nb-NO" sz="2800" i="1" dirty="0" smtClean="0"/>
              <a:t>you </a:t>
            </a:r>
            <a:r>
              <a:rPr lang="nb-NO" sz="2800" i="1" dirty="0" smtClean="0"/>
              <a:t>think about this</a:t>
            </a:r>
            <a:r>
              <a:rPr lang="nb-NO" sz="2800" i="1" dirty="0" smtClean="0"/>
              <a:t>:</a:t>
            </a:r>
            <a:br>
              <a:rPr lang="nb-NO" sz="2800" i="1" dirty="0" smtClean="0"/>
            </a:br>
            <a:endParaRPr lang="nb-NO" sz="1000" i="1" dirty="0" smtClean="0"/>
          </a:p>
          <a:p>
            <a:pPr lvl="2"/>
            <a:r>
              <a:rPr lang="nb-NO" dirty="0" smtClean="0"/>
              <a:t>Are disease or risk factors more prevalent among the LGB-people than among the general population in Norway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pPr lvl="2"/>
            <a:r>
              <a:rPr lang="nb-NO" dirty="0" smtClean="0"/>
              <a:t>Have LGB-persons an </a:t>
            </a:r>
            <a:r>
              <a:rPr lang="nb-NO" dirty="0" err="1" smtClean="0"/>
              <a:t>increased</a:t>
            </a:r>
            <a:r>
              <a:rPr lang="nb-NO" dirty="0" smtClean="0"/>
              <a:t> risk for </a:t>
            </a:r>
            <a:r>
              <a:rPr lang="nb-NO" dirty="0" err="1" smtClean="0"/>
              <a:t>certain</a:t>
            </a:r>
            <a:r>
              <a:rPr lang="nb-NO" dirty="0" smtClean="0"/>
              <a:t> </a:t>
            </a:r>
            <a:r>
              <a:rPr lang="nb-NO" dirty="0" err="1" smtClean="0"/>
              <a:t>diseases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56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482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 smtClean="0"/>
              <a:t>A few short </a:t>
            </a:r>
            <a:r>
              <a:rPr lang="nb-NO" b="1" dirty="0" smtClean="0"/>
              <a:t>case reports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Read the </a:t>
            </a:r>
            <a:r>
              <a:rPr lang="nb-NO" dirty="0" smtClean="0"/>
              <a:t>text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Use 5 </a:t>
            </a:r>
            <a:r>
              <a:rPr lang="nb-NO" dirty="0" smtClean="0"/>
              <a:t>min. </a:t>
            </a:r>
            <a:r>
              <a:rPr lang="nb-NO" dirty="0" smtClean="0"/>
              <a:t>to discuss the question</a:t>
            </a:r>
            <a:r>
              <a:rPr lang="nb-NO" dirty="0"/>
              <a:t>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smtClean="0"/>
              <a:t>experts from mentoring group present facts about this </a:t>
            </a:r>
            <a:r>
              <a:rPr lang="nb-NO" dirty="0" smtClean="0"/>
              <a:t>meeting's topic 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Discuss </a:t>
            </a:r>
            <a:r>
              <a:rPr lang="nb-NO" dirty="0" smtClean="0"/>
              <a:t>the next case report </a:t>
            </a:r>
            <a:r>
              <a:rPr lang="nb-NO" dirty="0" smtClean="0"/>
              <a:t>etc.</a:t>
            </a:r>
            <a:endParaRPr lang="nb-NO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43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 smtClean="0"/>
              <a:t>#1 Health &amp; </a:t>
            </a:r>
            <a:br>
              <a:rPr lang="nb-NO" b="1" dirty="0" smtClean="0"/>
            </a:br>
            <a:r>
              <a:rPr lang="nb-NO" b="1" dirty="0" smtClean="0"/>
              <a:t>Disease </a:t>
            </a:r>
            <a:r>
              <a:rPr lang="nb-NO" b="1" dirty="0" smtClean="0"/>
              <a:t>in </a:t>
            </a:r>
            <a:r>
              <a:rPr lang="nb-NO" b="1" dirty="0" smtClean="0"/>
              <a:t>general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61833"/>
            <a:ext cx="8229600" cy="3913187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Anne (45) </a:t>
            </a:r>
            <a:r>
              <a:rPr lang="nb-NO" dirty="0" smtClean="0"/>
              <a:t>comes, </a:t>
            </a:r>
            <a:r>
              <a:rPr lang="nb-NO" dirty="0" smtClean="0"/>
              <a:t>because her son, Arne (25), just told her that he is gay. </a:t>
            </a:r>
            <a:r>
              <a:rPr lang="nb-NO" dirty="0" err="1" smtClean="0"/>
              <a:t>Although</a:t>
            </a:r>
            <a:r>
              <a:rPr lang="nb-NO" dirty="0" smtClean="0"/>
              <a:t> </a:t>
            </a:r>
            <a:r>
              <a:rPr lang="nb-NO" dirty="0" err="1" smtClean="0"/>
              <a:t>he</a:t>
            </a:r>
            <a:r>
              <a:rPr lang="nb-NO" dirty="0" smtClean="0"/>
              <a:t> is </a:t>
            </a:r>
            <a:r>
              <a:rPr lang="nb-NO" dirty="0" err="1" smtClean="0"/>
              <a:t>otherwise</a:t>
            </a:r>
            <a:r>
              <a:rPr lang="nb-NO" dirty="0" smtClean="0"/>
              <a:t> stable and </a:t>
            </a:r>
            <a:r>
              <a:rPr lang="nb-NO" dirty="0" err="1" smtClean="0"/>
              <a:t>well-adjusted</a:t>
            </a:r>
            <a:r>
              <a:rPr lang="nb-NO" dirty="0" smtClean="0"/>
              <a:t>, </a:t>
            </a:r>
            <a:r>
              <a:rPr lang="nb-NO" dirty="0" err="1" smtClean="0"/>
              <a:t>she</a:t>
            </a:r>
            <a:r>
              <a:rPr lang="nb-NO" dirty="0" smtClean="0"/>
              <a:t> is </a:t>
            </a:r>
            <a:r>
              <a:rPr lang="nb-NO" dirty="0" err="1" smtClean="0"/>
              <a:t>concerned</a:t>
            </a:r>
            <a:r>
              <a:rPr lang="nb-NO" dirty="0" smtClean="0"/>
              <a:t>. </a:t>
            </a:r>
            <a:r>
              <a:rPr lang="nb-NO" dirty="0" err="1" smtClean="0"/>
              <a:t>She</a:t>
            </a:r>
            <a:r>
              <a:rPr lang="nb-NO" dirty="0" smtClean="0"/>
              <a:t> </a:t>
            </a:r>
            <a:r>
              <a:rPr lang="nb-NO" dirty="0" err="1" smtClean="0"/>
              <a:t>thinks</a:t>
            </a:r>
            <a:r>
              <a:rPr lang="nb-NO" dirty="0" smtClean="0"/>
              <a:t> </a:t>
            </a:r>
            <a:r>
              <a:rPr lang="nb-NO" dirty="0" err="1" smtClean="0"/>
              <a:t>he</a:t>
            </a:r>
            <a:r>
              <a:rPr lang="nb-NO" dirty="0" smtClean="0"/>
              <a:t> </a:t>
            </a:r>
            <a:r>
              <a:rPr lang="nb-NO" dirty="0" err="1" smtClean="0"/>
              <a:t>seems</a:t>
            </a:r>
            <a:r>
              <a:rPr lang="nb-NO" dirty="0" smtClean="0"/>
              <a:t> a </a:t>
            </a:r>
            <a:r>
              <a:rPr lang="nb-NO" dirty="0" err="1" smtClean="0"/>
              <a:t>little</a:t>
            </a:r>
            <a:r>
              <a:rPr lang="nb-NO" dirty="0" smtClean="0"/>
              <a:t> pale.</a:t>
            </a:r>
          </a:p>
          <a:p>
            <a:endParaRPr lang="nb-NO" i="1" dirty="0" smtClean="0"/>
          </a:p>
          <a:p>
            <a:pPr marL="0" indent="0">
              <a:buNone/>
            </a:pPr>
            <a:r>
              <a:rPr lang="nb-NO" i="1" dirty="0" smtClean="0"/>
              <a:t>Does Anne </a:t>
            </a:r>
            <a:r>
              <a:rPr lang="nb-NO" i="1" dirty="0" smtClean="0"/>
              <a:t>need to </a:t>
            </a:r>
            <a:r>
              <a:rPr lang="nb-NO" i="1" dirty="0" smtClean="0"/>
              <a:t>be concerned about Arne’s health?</a:t>
            </a:r>
            <a:endParaRPr lang="nb-NO" i="1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74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What do you think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What do the resource persons in your group have to say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/>
          </a:p>
          <a:p>
            <a:r>
              <a:rPr lang="nb-NO" dirty="0" smtClean="0"/>
              <a:t>5 </a:t>
            </a:r>
            <a:r>
              <a:rPr lang="nb-NO" dirty="0" err="1" smtClean="0"/>
              <a:t>minutes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Referance Group for Lesbian and Gay Health </a:t>
            </a:r>
            <a:endParaRPr lang="nb-NO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ktangel 5"/>
          <p:cNvSpPr/>
          <p:nvPr/>
        </p:nvSpPr>
        <p:spPr>
          <a:xfrm>
            <a:off x="533400" y="40835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4000" b="1" dirty="0"/>
              <a:t>#1 </a:t>
            </a:r>
            <a:r>
              <a:rPr lang="nb-NO" sz="4000" b="1" dirty="0" smtClean="0"/>
              <a:t>Discussion</a:t>
            </a:r>
            <a:endParaRPr lang="en-GB" sz="4000" dirty="0"/>
          </a:p>
        </p:txBody>
      </p:sp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38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 smtClean="0"/>
              <a:t>#2 Mental </a:t>
            </a:r>
            <a:r>
              <a:rPr lang="nb-NO" b="1" dirty="0" smtClean="0"/>
              <a:t>health and 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suicidal behavior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38973"/>
            <a:ext cx="8229600" cy="4240847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Unni (35) has </a:t>
            </a:r>
            <a:r>
              <a:rPr lang="nb-NO" dirty="0" err="1" smtClean="0"/>
              <a:t>been</a:t>
            </a:r>
            <a:r>
              <a:rPr lang="nb-NO" dirty="0" smtClean="0"/>
              <a:t> </a:t>
            </a:r>
            <a:r>
              <a:rPr lang="nb-NO" dirty="0" err="1" smtClean="0"/>
              <a:t>depressed</a:t>
            </a:r>
            <a:r>
              <a:rPr lang="nb-NO" dirty="0" smtClean="0"/>
              <a:t> for a </a:t>
            </a:r>
            <a:r>
              <a:rPr lang="nb-NO" dirty="0" err="1" smtClean="0"/>
              <a:t>month</a:t>
            </a:r>
            <a:r>
              <a:rPr lang="nb-NO" dirty="0" smtClean="0"/>
              <a:t>. </a:t>
            </a:r>
            <a:r>
              <a:rPr lang="nb-NO" dirty="0" err="1" smtClean="0"/>
              <a:t>She</a:t>
            </a:r>
            <a:r>
              <a:rPr lang="nb-NO" dirty="0" smtClean="0"/>
              <a:t> is single </a:t>
            </a:r>
            <a:r>
              <a:rPr lang="nb-NO" dirty="0" err="1" smtClean="0"/>
              <a:t>now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considers</a:t>
            </a:r>
            <a:r>
              <a:rPr lang="nb-NO" dirty="0" smtClean="0"/>
              <a:t> </a:t>
            </a:r>
            <a:r>
              <a:rPr lang="nb-NO" dirty="0" err="1" smtClean="0"/>
              <a:t>herself</a:t>
            </a:r>
            <a:r>
              <a:rPr lang="nb-NO" dirty="0" smtClean="0"/>
              <a:t> </a:t>
            </a:r>
            <a:r>
              <a:rPr lang="nb-NO" dirty="0" err="1" smtClean="0"/>
              <a:t>bisexual</a:t>
            </a:r>
            <a:r>
              <a:rPr lang="nb-NO" dirty="0" smtClean="0"/>
              <a:t> and has </a:t>
            </a:r>
            <a:r>
              <a:rPr lang="nb-NO" dirty="0" err="1" smtClean="0"/>
              <a:t>had</a:t>
            </a:r>
            <a:r>
              <a:rPr lang="nb-NO" dirty="0" smtClean="0"/>
              <a:t> male and </a:t>
            </a:r>
            <a:r>
              <a:rPr lang="nb-NO" dirty="0" err="1" smtClean="0"/>
              <a:t>female</a:t>
            </a:r>
            <a:r>
              <a:rPr lang="nb-NO" dirty="0" smtClean="0"/>
              <a:t> lovers </a:t>
            </a:r>
            <a:r>
              <a:rPr lang="nb-NO" dirty="0" err="1" smtClean="0"/>
              <a:t>since</a:t>
            </a:r>
            <a:r>
              <a:rPr lang="nb-NO" dirty="0" smtClean="0"/>
              <a:t> </a:t>
            </a:r>
            <a:r>
              <a:rPr lang="nb-NO" dirty="0" err="1" smtClean="0"/>
              <a:t>she</a:t>
            </a:r>
            <a:r>
              <a:rPr lang="nb-NO" dirty="0" smtClean="0"/>
              <a:t> </a:t>
            </a:r>
            <a:r>
              <a:rPr lang="nb-NO" dirty="0" err="1" smtClean="0"/>
              <a:t>was</a:t>
            </a:r>
            <a:r>
              <a:rPr lang="nb-NO" dirty="0" smtClean="0"/>
              <a:t> 16. </a:t>
            </a:r>
            <a:r>
              <a:rPr lang="nb-NO" dirty="0" err="1" smtClean="0"/>
              <a:t>She</a:t>
            </a:r>
            <a:r>
              <a:rPr lang="nb-NO" dirty="0" smtClean="0"/>
              <a:t> </a:t>
            </a:r>
            <a:r>
              <a:rPr lang="nb-NO" dirty="0" err="1" smtClean="0"/>
              <a:t>thinks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demands</a:t>
            </a:r>
            <a:r>
              <a:rPr lang="nb-NO" dirty="0" smtClean="0"/>
              <a:t> her boss </a:t>
            </a:r>
            <a:r>
              <a:rPr lang="nb-NO" dirty="0" err="1" smtClean="0"/>
              <a:t>sets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her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high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i="1" dirty="0" err="1" smtClean="0"/>
              <a:t>What</a:t>
            </a:r>
            <a:r>
              <a:rPr lang="nb-NO" i="1" dirty="0" smtClean="0"/>
              <a:t> more do </a:t>
            </a:r>
            <a:r>
              <a:rPr lang="nb-NO" i="1" dirty="0" err="1" smtClean="0"/>
              <a:t>you</a:t>
            </a:r>
            <a:r>
              <a:rPr lang="nb-NO" i="1" dirty="0" smtClean="0"/>
              <a:t> </a:t>
            </a:r>
            <a:r>
              <a:rPr lang="nb-NO" i="1" dirty="0" err="1" smtClean="0"/>
              <a:t>need</a:t>
            </a:r>
            <a:r>
              <a:rPr lang="nb-NO" i="1" dirty="0" smtClean="0"/>
              <a:t> to </a:t>
            </a:r>
            <a:r>
              <a:rPr lang="nb-NO" i="1" dirty="0" err="1" smtClean="0"/>
              <a:t>know</a:t>
            </a:r>
            <a:r>
              <a:rPr lang="nb-NO" i="1" dirty="0" smtClean="0"/>
              <a:t> in order to </a:t>
            </a:r>
            <a:r>
              <a:rPr lang="nb-NO" i="1" dirty="0" err="1" smtClean="0"/>
              <a:t>assess</a:t>
            </a:r>
            <a:r>
              <a:rPr lang="nb-NO" i="1" dirty="0" smtClean="0"/>
              <a:t> </a:t>
            </a:r>
            <a:r>
              <a:rPr lang="nb-NO" i="1" dirty="0" err="1" smtClean="0"/>
              <a:t>Unni’s</a:t>
            </a:r>
            <a:r>
              <a:rPr lang="nb-NO" i="1" dirty="0" smtClean="0"/>
              <a:t> </a:t>
            </a:r>
            <a:r>
              <a:rPr lang="nb-NO" i="1" dirty="0" err="1" smtClean="0"/>
              <a:t>situation</a:t>
            </a:r>
            <a:r>
              <a:rPr lang="nb-NO" i="1" dirty="0" smtClean="0"/>
              <a:t>?</a:t>
            </a:r>
            <a:endParaRPr lang="nb-NO" i="1" dirty="0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8020" cy="365125"/>
          </a:xfrm>
        </p:spPr>
        <p:txBody>
          <a:bodyPr/>
          <a:lstStyle/>
          <a:p>
            <a:r>
              <a:rPr lang="nb-NO" dirty="0"/>
              <a:t>Reference Group for Lesbian and Gay </a:t>
            </a:r>
            <a:r>
              <a:rPr lang="nb-NO" dirty="0" smtClean="0"/>
              <a:t>Health </a:t>
            </a:r>
            <a:endParaRPr lang="nb-NO" dirty="0"/>
          </a:p>
        </p:txBody>
      </p:sp>
      <p:pic>
        <p:nvPicPr>
          <p:cNvPr id="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06375"/>
            <a:ext cx="13144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egeforeningen.no/PageFiles/158199/NF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07" y="1043940"/>
            <a:ext cx="2387918" cy="7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01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1037</Words>
  <Application>Microsoft Office PowerPoint</Application>
  <PresentationFormat>Skærmshow (4:3)</PresentationFormat>
  <Paragraphs>208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28</vt:i4>
      </vt:variant>
    </vt:vector>
  </HeadingPairs>
  <TitlesOfParts>
    <vt:vector size="29" baseType="lpstr">
      <vt:lpstr>Office-tema</vt:lpstr>
      <vt:lpstr>Structured Small Group  Work in Primary Care on…</vt:lpstr>
      <vt:lpstr>Program</vt:lpstr>
      <vt:lpstr>Sexual orientation – concepts </vt:lpstr>
      <vt:lpstr>Sources of knowledge about  health among LGB-persons  in Norway</vt:lpstr>
      <vt:lpstr>Starting point</vt:lpstr>
      <vt:lpstr>A few short case reports </vt:lpstr>
      <vt:lpstr>#1 Health &amp;  Disease in general</vt:lpstr>
      <vt:lpstr>PowerPoint-præsentation</vt:lpstr>
      <vt:lpstr>#2 Mental health and  suicidal behavior</vt:lpstr>
      <vt:lpstr>#2 Discussion</vt:lpstr>
      <vt:lpstr>#3 Sexually Transmitted  Infections</vt:lpstr>
      <vt:lpstr>PowerPoint-præsentation</vt:lpstr>
      <vt:lpstr>#4 Health Habits</vt:lpstr>
      <vt:lpstr>PowerPoint-præsentation</vt:lpstr>
      <vt:lpstr>Summary of several  research results </vt:lpstr>
      <vt:lpstr>Health and illness in LGB-persons compared to heterosexuals</vt:lpstr>
      <vt:lpstr>Social Network: Wellbeing</vt:lpstr>
      <vt:lpstr>Workplace and studies</vt:lpstr>
      <vt:lpstr>Violence</vt:lpstr>
      <vt:lpstr>Acceptance of sexual orientation  and transparency </vt:lpstr>
      <vt:lpstr>Some terms </vt:lpstr>
      <vt:lpstr>PowerPoint-præsentation</vt:lpstr>
      <vt:lpstr>Attitudes of the population in  2008 and 2013</vt:lpstr>
      <vt:lpstr>Main findings from the  Survey of Living Conditions</vt:lpstr>
      <vt:lpstr>Minority Stress</vt:lpstr>
      <vt:lpstr>What to do in practice?</vt:lpstr>
      <vt:lpstr>Some practical tips</vt:lpstr>
      <vt:lpstr>Summary:  Final discussion</vt:lpstr>
    </vt:vector>
  </TitlesOfParts>
  <Company>LLH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Synne Hall Arnøy</dc:creator>
  <cp:lastModifiedBy>Ulrik Bak Kirk</cp:lastModifiedBy>
  <cp:revision>100</cp:revision>
  <dcterms:created xsi:type="dcterms:W3CDTF">2016-04-19T08:19:02Z</dcterms:created>
  <dcterms:modified xsi:type="dcterms:W3CDTF">2018-01-02T13:50:30Z</dcterms:modified>
</cp:coreProperties>
</file>